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80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3084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168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ED9F8BB-0D3F-4D31-ABF0-BD6C5424C0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C8102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803EF45-8249-4830-86F1-7EF27054876D}"/>
              </a:ext>
            </a:extLst>
          </p:cNvPr>
          <p:cNvSpPr>
            <a:spLocks noGrp="1"/>
          </p:cNvSpPr>
          <p:nvPr/>
        </p:nvSpPr>
        <p:spPr>
          <a:xfrm>
            <a:off x="723900" y="80010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200" b="1">
                <a:solidFill>
                  <a:srgbClr val="C8102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C8102E"/>
                </a:solidFill>
                <a:latin typeface="Aptos"/>
                <a:ea typeface="Aptos"/>
                <a:cs typeface="Aptos"/>
              </a:rPr>
              <a:t>GUIDA PER CITTADINI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C6B17AE-9FAB-4070-9201-5C967536FCEA}"/>
              </a:ext>
            </a:extLst>
          </p:cNvPr>
          <p:cNvSpPr>
            <a:spLocks noGrp="1"/>
          </p:cNvSpPr>
          <p:nvPr/>
        </p:nvSpPr>
        <p:spPr>
          <a:xfrm>
            <a:off x="704850" y="1466850"/>
            <a:ext cx="5905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61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61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CieID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2B6A561-A710-49AB-9B54-245BB4AA9AFD}"/>
              </a:ext>
            </a:extLst>
          </p:cNvPr>
          <p:cNvSpPr>
            <a:spLocks noGrp="1"/>
          </p:cNvSpPr>
          <p:nvPr/>
        </p:nvSpPr>
        <p:spPr>
          <a:xfrm>
            <a:off x="742950" y="2571750"/>
            <a:ext cx="61912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550" b="0">
                <a:solidFill>
                  <a:srgbClr val="17324D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0">
                <a:solidFill>
                  <a:srgbClr val="17324D"/>
                </a:solidFill>
                <a:latin typeface="Aptos Display"/>
                <a:ea typeface="Aptos Display"/>
                <a:cs typeface="Aptos Display"/>
              </a:rPr>
              <a:t>La Carta d’Identità Elettronica</a:t>
            </a:r>
          </a:p>
          <a:p>
            <a:pPr algn="l">
              <a:lnSpc>
                <a:spcPct val="102000"/>
              </a:lnSpc>
              <a:buNone/>
              <a:defRPr sz="2550" b="0">
                <a:solidFill>
                  <a:srgbClr val="17324D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0">
                <a:solidFill>
                  <a:srgbClr val="17324D"/>
                </a:solidFill>
                <a:latin typeface="Aptos Display"/>
                <a:ea typeface="Aptos Display"/>
                <a:cs typeface="Aptos Display"/>
              </a:rPr>
              <a:t>diventa una chiave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3BD2062-0CD1-4C63-8889-7462D27A746A}"/>
              </a:ext>
            </a:extLst>
          </p:cNvPr>
          <p:cNvSpPr>
            <a:spLocks noGrp="1"/>
          </p:cNvSpPr>
          <p:nvPr/>
        </p:nvSpPr>
        <p:spPr>
          <a:xfrm>
            <a:off x="742950" y="3943350"/>
            <a:ext cx="55721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650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Accesso ai servizi online, livelli di sicurezza e buone pratiche.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A29F0E2-C218-4D1C-AF6D-0285ED7932B9}"/>
              </a:ext>
            </a:extLst>
          </p:cNvPr>
          <p:cNvSpPr>
            <a:spLocks noGrp="1"/>
          </p:cNvSpPr>
          <p:nvPr/>
        </p:nvSpPr>
        <p:spPr>
          <a:xfrm>
            <a:off x="7239000" y="904875"/>
            <a:ext cx="4191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80000"/>
              </a:lnSpc>
              <a:buNone/>
              <a:defRPr sz="18000" b="1">
                <a:solidFill>
                  <a:srgbClr val="DCEAF7"/>
                </a:solidFill>
                <a:latin typeface="Aptos Display"/>
                <a:ea typeface="Aptos Display"/>
                <a:cs typeface="Aptos Display"/>
              </a:defRPr>
            </a:pPr>
            <a:r>
              <a:rPr sz="18000" b="1">
                <a:solidFill>
                  <a:srgbClr val="DCEAF7"/>
                </a:solidFill>
                <a:latin typeface="Aptos Display"/>
                <a:ea typeface="Aptos Display"/>
                <a:cs typeface="Aptos Display"/>
              </a:rPr>
              <a:t>ID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EAF00EF-397F-454B-8E4A-58DE0E090A9E}"/>
              </a:ext>
            </a:extLst>
          </p:cNvPr>
          <p:cNvSpPr>
            <a:spLocks noGrp="1"/>
          </p:cNvSpPr>
          <p:nvPr/>
        </p:nvSpPr>
        <p:spPr>
          <a:xfrm>
            <a:off x="8058150" y="4724400"/>
            <a:ext cx="2724150" cy="76200"/>
          </a:xfrm>
          <a:prstGeom prst="rect">
            <a:avLst/>
          </a:prstGeom>
          <a:solidFill>
            <a:srgbClr val="0D5EA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C45B83D-5A9D-4BA2-A496-E14A2375397D}"/>
              </a:ext>
            </a:extLst>
          </p:cNvPr>
          <p:cNvSpPr>
            <a:spLocks noGrp="1"/>
          </p:cNvSpPr>
          <p:nvPr/>
        </p:nvSpPr>
        <p:spPr>
          <a:xfrm>
            <a:off x="7677150" y="4991100"/>
            <a:ext cx="3524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1125" b="1">
                <a:solidFill>
                  <a:srgbClr val="123B5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23B5D"/>
                </a:solidFill>
                <a:latin typeface="Aptos"/>
                <a:ea typeface="Aptos"/>
                <a:cs typeface="Aptos"/>
              </a:rPr>
              <a:t>CARTA  •  CREDENZIALI  •  SERVIZI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41D991D-4BF3-4D46-839F-AF6D9FACAA85}"/>
              </a:ext>
            </a:extLst>
          </p:cNvPr>
          <p:cNvSpPr>
            <a:spLocks noGrp="1"/>
          </p:cNvSpPr>
          <p:nvPr/>
        </p:nvSpPr>
        <p:spPr>
          <a:xfrm>
            <a:off x="742950" y="6191250"/>
            <a:ext cx="857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8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Fonti istituzionali: cie.gov.it · cartaidentita.interno.gov.it</a:t>
            </a:r>
          </a:p>
        </p:txBody>
      </p:sp>
    </p:spTree>
    <p:extLst>
      <p:ext uri="{BB962C8B-B14F-4D97-AF65-F5344CB8AC3E}">
        <p14:creationId xmlns:p14="http://schemas.microsoft.com/office/powerpoint/2010/main" val="229106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90935E58-C6E6-49FA-A678-003B359582CC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C8102E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8102E"/>
                </a:solidFill>
                <a:latin typeface="Aptos"/>
                <a:ea typeface="Aptos"/>
                <a:cs typeface="Aptos"/>
              </a:rPr>
              <a:t>IN BREVE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00CEA69-8074-4998-8F21-DD021014FCE9}"/>
              </a:ext>
            </a:extLst>
          </p:cNvPr>
          <p:cNvSpPr>
            <a:spLocks noGrp="1"/>
          </p:cNvSpPr>
          <p:nvPr/>
        </p:nvSpPr>
        <p:spPr>
          <a:xfrm>
            <a:off x="685800" y="714375"/>
            <a:ext cx="98107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409"/>
          </a:bodyPr>
          <a:lstStyle/>
          <a:p>
            <a:pPr algn="l">
              <a:lnSpc>
                <a:spcPct val="95000"/>
              </a:lnSpc>
              <a:buNone/>
              <a:def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CieID trasforma la carta fisica in accesso online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906E40F-6207-4C07-8275-26BDAF10FC3C}"/>
              </a:ext>
            </a:extLst>
          </p:cNvPr>
          <p:cNvSpPr>
            <a:spLocks noGrp="1"/>
          </p:cNvSpPr>
          <p:nvPr/>
        </p:nvSpPr>
        <p:spPr>
          <a:xfrm>
            <a:off x="10572750" y="428625"/>
            <a:ext cx="933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2000"/>
              </a:lnSpc>
              <a:buNone/>
              <a:defRPr sz="1050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02 / 12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8C0E375E-9E16-4621-95D9-C9365CF7220A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7E6D2D3-27E6-4CB3-82BB-83590A82139D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2476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050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DOCUMENTO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8E89343-E289-4519-8FDF-E21A97DDBC84}"/>
              </a:ext>
            </a:extLst>
          </p:cNvPr>
          <p:cNvSpPr>
            <a:spLocks noGrp="1"/>
          </p:cNvSpPr>
          <p:nvPr/>
        </p:nvSpPr>
        <p:spPr>
          <a:xfrm>
            <a:off x="4324350" y="2019300"/>
            <a:ext cx="2571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050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IDENTITÀ DIGITALE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CF8E921-9B97-4964-A646-A9496475912B}"/>
              </a:ext>
            </a:extLst>
          </p:cNvPr>
          <p:cNvSpPr>
            <a:spLocks noGrp="1"/>
          </p:cNvSpPr>
          <p:nvPr/>
        </p:nvSpPr>
        <p:spPr>
          <a:xfrm>
            <a:off x="8134350" y="2019300"/>
            <a:ext cx="2476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050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RISULTATO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C068E99-61F9-4896-AB9C-12085BBA81D1}"/>
              </a:ext>
            </a:extLst>
          </p:cNvPr>
          <p:cNvSpPr>
            <a:spLocks noGrp="1"/>
          </p:cNvSpPr>
          <p:nvPr/>
        </p:nvSpPr>
        <p:spPr>
          <a:xfrm>
            <a:off x="838200" y="2400300"/>
            <a:ext cx="2286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48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48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CIE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DE00615-7838-4E5F-A4DD-EE129061B825}"/>
              </a:ext>
            </a:extLst>
          </p:cNvPr>
          <p:cNvSpPr>
            <a:spLocks noGrp="1"/>
          </p:cNvSpPr>
          <p:nvPr/>
        </p:nvSpPr>
        <p:spPr>
          <a:xfrm>
            <a:off x="3295650" y="2571750"/>
            <a:ext cx="533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3300" b="0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3300" b="0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+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BBF48AC-EA55-4715-BB5E-15846462AC03}"/>
              </a:ext>
            </a:extLst>
          </p:cNvPr>
          <p:cNvSpPr>
            <a:spLocks noGrp="1"/>
          </p:cNvSpPr>
          <p:nvPr/>
        </p:nvSpPr>
        <p:spPr>
          <a:xfrm>
            <a:off x="4324350" y="2400300"/>
            <a:ext cx="2667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4800" b="1">
                <a:solidFill>
                  <a:srgbClr val="0D5EAF"/>
                </a:solidFill>
                <a:latin typeface="Aptos Display"/>
                <a:ea typeface="Aptos Display"/>
                <a:cs typeface="Aptos Display"/>
              </a:defRPr>
            </a:pPr>
            <a:r>
              <a:rPr sz="4800" b="1">
                <a:solidFill>
                  <a:srgbClr val="0D5EAF"/>
                </a:solidFill>
                <a:latin typeface="Aptos Display"/>
                <a:ea typeface="Aptos Display"/>
                <a:cs typeface="Aptos Display"/>
              </a:rPr>
              <a:t>CieID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656ECE4-66DA-4724-87DC-CB466610DF75}"/>
              </a:ext>
            </a:extLst>
          </p:cNvPr>
          <p:cNvSpPr>
            <a:spLocks noGrp="1"/>
          </p:cNvSpPr>
          <p:nvPr/>
        </p:nvSpPr>
        <p:spPr>
          <a:xfrm>
            <a:off x="7277100" y="2571750"/>
            <a:ext cx="533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3300" b="0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3300" b="0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=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4A6EB5D-D130-45A2-8F3C-F0F0CFEC466D}"/>
              </a:ext>
            </a:extLst>
          </p:cNvPr>
          <p:cNvSpPr>
            <a:spLocks noGrp="1"/>
          </p:cNvSpPr>
          <p:nvPr/>
        </p:nvSpPr>
        <p:spPr>
          <a:xfrm>
            <a:off x="8134350" y="2324100"/>
            <a:ext cx="2857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88000"/>
              </a:lnSpc>
              <a:buNone/>
              <a:defRPr sz="39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39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servizi</a:t>
            </a:r>
          </a:p>
          <a:p>
            <a:pPr algn="l">
              <a:lnSpc>
                <a:spcPct val="88000"/>
              </a:lnSpc>
              <a:buNone/>
              <a:defRPr sz="39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39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online</a:t>
            </a:r>
          </a:p>
        </p:txBody>
      </p:sp>
      <p:sp>
        <p:nvSpPr>
          <p:cNvPr id="13" name="Connettore diritto 12">
            <a:extLst>
              <a:ext uri="{FF2B5EF4-FFF2-40B4-BE49-F238E27FC236}">
                <a16:creationId xmlns:a16="http://schemas.microsoft.com/office/drawing/2014/main" id="{392047E6-20A9-43DD-AE14-D4B509B9CA4F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10153650" cy="0"/>
          </a:xfrm>
          <a:prstGeom prst="line">
            <a:avLst/>
          </a:prstGeom>
          <a:noFill/>
          <a:ln w="19050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EBF72A-5C3D-4D9C-96F2-BB26C2D7AD74}"/>
              </a:ext>
            </a:extLst>
          </p:cNvPr>
          <p:cNvSpPr>
            <a:spLocks noGrp="1"/>
          </p:cNvSpPr>
          <p:nvPr/>
        </p:nvSpPr>
        <p:spPr>
          <a:xfrm>
            <a:off x="838200" y="390525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337"/>
          </a:bodyPr>
          <a:lstStyle/>
          <a:p>
            <a:pPr algn="l">
              <a:lnSpc>
                <a:spcPct val="102000"/>
              </a:lnSpc>
              <a:buNone/>
              <a:defRPr sz="1725" b="1">
                <a:solidFill>
                  <a:srgbClr val="17324D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1">
                <a:solidFill>
                  <a:srgbClr val="17324D"/>
                </a:solidFill>
                <a:latin typeface="Aptos Display"/>
                <a:ea typeface="Aptos Display"/>
                <a:cs typeface="Aptos Display"/>
              </a:rPr>
              <a:t>La CIE è il documento fisico.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979D02C-88F2-4A6C-917D-0B6161865238}"/>
              </a:ext>
            </a:extLst>
          </p:cNvPr>
          <p:cNvSpPr>
            <a:spLocks noGrp="1"/>
          </p:cNvSpPr>
          <p:nvPr/>
        </p:nvSpPr>
        <p:spPr>
          <a:xfrm>
            <a:off x="4324350" y="3905250"/>
            <a:ext cx="30480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374"/>
          </a:bodyPr>
          <a:lstStyle/>
          <a:p>
            <a:pPr algn="l">
              <a:lnSpc>
                <a:spcPct val="106000"/>
              </a:lnSpc>
              <a:buNone/>
              <a:defRPr sz="1575" b="1">
                <a:solidFill>
                  <a:srgbClr val="17324D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17324D"/>
                </a:solidFill>
                <a:latin typeface="Aptos Display"/>
                <a:ea typeface="Aptos Display"/>
                <a:cs typeface="Aptos Display"/>
              </a:rPr>
              <a:t>CieID è l’insieme di credenziali e modalità di autenticazione collegate alla CIE.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587B632-934E-49EE-8CE2-1907B9CC7576}"/>
              </a:ext>
            </a:extLst>
          </p:cNvPr>
          <p:cNvSpPr>
            <a:spLocks noGrp="1"/>
          </p:cNvSpPr>
          <p:nvPr/>
        </p:nvSpPr>
        <p:spPr>
          <a:xfrm>
            <a:off x="8134350" y="3905250"/>
            <a:ext cx="2857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669"/>
          </a:bodyPr>
          <a:lstStyle/>
          <a:p>
            <a:pPr algn="l">
              <a:lnSpc>
                <a:spcPct val="106000"/>
              </a:lnSpc>
              <a:buNone/>
              <a:defRPr sz="1575" b="1">
                <a:solidFill>
                  <a:srgbClr val="17324D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17324D"/>
                </a:solidFill>
                <a:latin typeface="Aptos Display"/>
                <a:ea typeface="Aptos Display"/>
                <a:cs typeface="Aptos Display"/>
              </a:rPr>
              <a:t>Il servizio riconosce l’utente e consente l’accesso quando aderisce a “Entra con CIE”.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1775063-F5F0-48F0-B21F-3CD483466B42}"/>
              </a:ext>
            </a:extLst>
          </p:cNvPr>
          <p:cNvSpPr>
            <a:spLocks noGrp="1"/>
          </p:cNvSpPr>
          <p:nvPr/>
        </p:nvSpPr>
        <p:spPr>
          <a:xfrm>
            <a:off x="838200" y="5334000"/>
            <a:ext cx="10153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313"/>
          </a:bodyPr>
          <a:lstStyle/>
          <a:p>
            <a:pPr algn="ctr">
              <a:lnSpc>
                <a:spcPct val="102000"/>
              </a:lnSpc>
              <a:buNone/>
              <a:defRPr sz="1950" b="1">
                <a:solidFill>
                  <a:srgbClr val="0D5EAF"/>
                </a:solidFill>
                <a:latin typeface="Aptos Display"/>
                <a:ea typeface="Aptos Display"/>
                <a:cs typeface="Aptos Display"/>
              </a:defRPr>
            </a:pPr>
            <a:r>
              <a:rPr sz="1950" b="1">
                <a:solidFill>
                  <a:srgbClr val="0D5EAF"/>
                </a:solidFill>
                <a:latin typeface="Aptos Display"/>
                <a:ea typeface="Aptos Display"/>
                <a:cs typeface="Aptos Display"/>
              </a:rPr>
              <a:t>Una stessa identità può essere usata con modalità diverse, in base al livello richiesto.</a:t>
            </a:r>
          </a:p>
        </p:txBody>
      </p:sp>
      <p:sp>
        <p:nvSpPr>
          <p:cNvPr id="18" name="Connettore diritto 17">
            <a:extLst>
              <a:ext uri="{FF2B5EF4-FFF2-40B4-BE49-F238E27FC236}">
                <a16:creationId xmlns:a16="http://schemas.microsoft.com/office/drawing/2014/main" id="{FD1C515D-AF10-4A2A-923C-A5F4CC4A92F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1632AEF-61A2-4064-9C61-F0A0EFCDF1E5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8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Fonte: Ministero dell’Interno — Portale CIE</a:t>
            </a:r>
          </a:p>
        </p:txBody>
      </p:sp>
    </p:spTree>
    <p:extLst>
      <p:ext uri="{BB962C8B-B14F-4D97-AF65-F5344CB8AC3E}">
        <p14:creationId xmlns:p14="http://schemas.microsoft.com/office/powerpoint/2010/main" val="170974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88453E13-76AD-4FA9-B580-8197729F7C65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C8102E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8102E"/>
                </a:solidFill>
                <a:latin typeface="Aptos"/>
                <a:ea typeface="Aptos"/>
                <a:cs typeface="Aptos"/>
              </a:rPr>
              <a:t>SICUREZZA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4C40970-D031-4B44-9833-5292AA88DD23}"/>
              </a:ext>
            </a:extLst>
          </p:cNvPr>
          <p:cNvSpPr>
            <a:spLocks noGrp="1"/>
          </p:cNvSpPr>
          <p:nvPr/>
        </p:nvSpPr>
        <p:spPr>
          <a:xfrm>
            <a:off x="685800" y="714375"/>
            <a:ext cx="98107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828"/>
          </a:bodyPr>
          <a:lstStyle/>
          <a:p>
            <a:pPr algn="l">
              <a:lnSpc>
                <a:spcPct val="95000"/>
              </a:lnSpc>
              <a:buNone/>
              <a:def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Tre livelli bilanciano semplicità e protezione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1B2BE2E-4B3B-4932-8FA5-060565D49DF0}"/>
              </a:ext>
            </a:extLst>
          </p:cNvPr>
          <p:cNvSpPr>
            <a:spLocks noGrp="1"/>
          </p:cNvSpPr>
          <p:nvPr/>
        </p:nvSpPr>
        <p:spPr>
          <a:xfrm>
            <a:off x="10572750" y="428625"/>
            <a:ext cx="933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2000"/>
              </a:lnSpc>
              <a:buNone/>
              <a:defRPr sz="1050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03 / 12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36D51959-AA11-47B7-B53F-4B25B817B10C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2F3F2E1-4B71-4AC6-8674-15694551276E}"/>
              </a:ext>
            </a:extLst>
          </p:cNvPr>
          <p:cNvSpPr>
            <a:spLocks noGrp="1"/>
          </p:cNvSpPr>
          <p:nvPr/>
        </p:nvSpPr>
        <p:spPr>
          <a:xfrm>
            <a:off x="914400" y="2047875"/>
            <a:ext cx="952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34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639BCFD-D82C-48ED-A3F0-04D3BD9692E6}"/>
              </a:ext>
            </a:extLst>
          </p:cNvPr>
          <p:cNvSpPr>
            <a:spLocks noGrp="1"/>
          </p:cNvSpPr>
          <p:nvPr/>
        </p:nvSpPr>
        <p:spPr>
          <a:xfrm>
            <a:off x="1695450" y="2152650"/>
            <a:ext cx="4000500" cy="514350"/>
          </a:xfrm>
          <a:prstGeom prst="rect">
            <a:avLst/>
          </a:prstGeom>
          <a:solidFill>
            <a:srgbClr val="123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1E51014-110C-4C69-841F-F1AAE43E5867}"/>
              </a:ext>
            </a:extLst>
          </p:cNvPr>
          <p:cNvSpPr>
            <a:spLocks noGrp="1"/>
          </p:cNvSpPr>
          <p:nvPr/>
        </p:nvSpPr>
        <p:spPr>
          <a:xfrm>
            <a:off x="1924050" y="2276475"/>
            <a:ext cx="3524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CARTA + PIN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907A448-65E3-4BB7-BD4B-BDC483B34640}"/>
              </a:ext>
            </a:extLst>
          </p:cNvPr>
          <p:cNvSpPr>
            <a:spLocks noGrp="1"/>
          </p:cNvSpPr>
          <p:nvPr/>
        </p:nvSpPr>
        <p:spPr>
          <a:xfrm>
            <a:off x="6286500" y="2047875"/>
            <a:ext cx="1714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8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Livello 3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3A62630-BFC6-4636-BF61-01471DCF065E}"/>
              </a:ext>
            </a:extLst>
          </p:cNvPr>
          <p:cNvSpPr>
            <a:spLocks noGrp="1"/>
          </p:cNvSpPr>
          <p:nvPr/>
        </p:nvSpPr>
        <p:spPr>
          <a:xfrm>
            <a:off x="6286500" y="2409825"/>
            <a:ext cx="4572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4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La carta fisica e il PIN entrano in gioco nei servizi che richiedono la garanzia più alta.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0F422AD-64D6-4810-898A-40765033251A}"/>
              </a:ext>
            </a:extLst>
          </p:cNvPr>
          <p:cNvSpPr>
            <a:spLocks noGrp="1"/>
          </p:cNvSpPr>
          <p:nvPr/>
        </p:nvSpPr>
        <p:spPr>
          <a:xfrm>
            <a:off x="914400" y="3257550"/>
            <a:ext cx="952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34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D04C6D5-11A4-468E-8BC0-FEC7180BA836}"/>
              </a:ext>
            </a:extLst>
          </p:cNvPr>
          <p:cNvSpPr>
            <a:spLocks noGrp="1"/>
          </p:cNvSpPr>
          <p:nvPr/>
        </p:nvSpPr>
        <p:spPr>
          <a:xfrm>
            <a:off x="1695450" y="3362325"/>
            <a:ext cx="2857500" cy="514350"/>
          </a:xfrm>
          <a:prstGeom prst="rect">
            <a:avLst/>
          </a:prstGeom>
          <a:solidFill>
            <a:srgbClr val="0D5EA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296F4F2-D2C9-45B7-81C6-AAF72E08852B}"/>
              </a:ext>
            </a:extLst>
          </p:cNvPr>
          <p:cNvSpPr>
            <a:spLocks noGrp="1"/>
          </p:cNvSpPr>
          <p:nvPr/>
        </p:nvSpPr>
        <p:spPr>
          <a:xfrm>
            <a:off x="1924050" y="348615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+ SECONDO FATTORE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9148C3E-9AEA-4F36-8AE4-46DABBBD366E}"/>
              </a:ext>
            </a:extLst>
          </p:cNvPr>
          <p:cNvSpPr>
            <a:spLocks noGrp="1"/>
          </p:cNvSpPr>
          <p:nvPr/>
        </p:nvSpPr>
        <p:spPr>
          <a:xfrm>
            <a:off x="6286500" y="3257550"/>
            <a:ext cx="1714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8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Livello 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98E3648-448F-42F4-B862-F2B61DBB6F06}"/>
              </a:ext>
            </a:extLst>
          </p:cNvPr>
          <p:cNvSpPr>
            <a:spLocks noGrp="1"/>
          </p:cNvSpPr>
          <p:nvPr/>
        </p:nvSpPr>
        <p:spPr>
          <a:xfrm>
            <a:off x="6286500" y="3619500"/>
            <a:ext cx="4572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4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Alle credenziali si aggiunge una conferma: app, codice o altra modalità prevista.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635CE09-96FA-45E8-B290-B745E3B6CFD9}"/>
              </a:ext>
            </a:extLst>
          </p:cNvPr>
          <p:cNvSpPr>
            <a:spLocks noGrp="1"/>
          </p:cNvSpPr>
          <p:nvPr/>
        </p:nvSpPr>
        <p:spPr>
          <a:xfrm>
            <a:off x="914400" y="4467225"/>
            <a:ext cx="952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34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34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46E7440-FBEE-495A-8F6C-8D50FB1437A4}"/>
              </a:ext>
            </a:extLst>
          </p:cNvPr>
          <p:cNvSpPr>
            <a:spLocks noGrp="1"/>
          </p:cNvSpPr>
          <p:nvPr/>
        </p:nvSpPr>
        <p:spPr>
          <a:xfrm>
            <a:off x="1695450" y="4572000"/>
            <a:ext cx="1809750" cy="514350"/>
          </a:xfrm>
          <a:prstGeom prst="rect">
            <a:avLst/>
          </a:prstGeom>
          <a:solidFill>
            <a:srgbClr val="DCEAF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A652837-E0EF-4521-9507-C082951D2302}"/>
              </a:ext>
            </a:extLst>
          </p:cNvPr>
          <p:cNvSpPr>
            <a:spLocks noGrp="1"/>
          </p:cNvSpPr>
          <p:nvPr/>
        </p:nvSpPr>
        <p:spPr>
          <a:xfrm>
            <a:off x="1885950" y="4695825"/>
            <a:ext cx="14763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826"/>
          </a:bodyPr>
          <a:lstStyle/>
          <a:p>
            <a:pPr algn="l">
              <a:lnSpc>
                <a:spcPct val="102000"/>
              </a:lnSpc>
              <a:buNone/>
              <a:defRPr sz="1275" b="1">
                <a:solidFill>
                  <a:srgbClr val="123B5D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23B5D"/>
                </a:solidFill>
                <a:latin typeface="Aptos"/>
                <a:ea typeface="Aptos"/>
                <a:cs typeface="Aptos"/>
              </a:rPr>
              <a:t>USER + PASSWORD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8171D42B-53C1-4F38-A0E5-28C9E838AB2F}"/>
              </a:ext>
            </a:extLst>
          </p:cNvPr>
          <p:cNvSpPr>
            <a:spLocks noGrp="1"/>
          </p:cNvSpPr>
          <p:nvPr/>
        </p:nvSpPr>
        <p:spPr>
          <a:xfrm>
            <a:off x="6286500" y="4467225"/>
            <a:ext cx="1714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8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Livello 1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71BDB6E-D0BC-43BD-AA6A-C31F957B5CA2}"/>
              </a:ext>
            </a:extLst>
          </p:cNvPr>
          <p:cNvSpPr>
            <a:spLocks noGrp="1"/>
          </p:cNvSpPr>
          <p:nvPr/>
        </p:nvSpPr>
        <p:spPr>
          <a:xfrm>
            <a:off x="6286500" y="4829175"/>
            <a:ext cx="4572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4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Credenziali di base per i servizi che accettano un accesso a rischio contenuto.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CC74EAC-CCB9-4B42-BCB9-8368488CF849}"/>
              </a:ext>
            </a:extLst>
          </p:cNvPr>
          <p:cNvSpPr>
            <a:spLocks noGrp="1"/>
          </p:cNvSpPr>
          <p:nvPr/>
        </p:nvSpPr>
        <p:spPr>
          <a:xfrm>
            <a:off x="914400" y="5753100"/>
            <a:ext cx="990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180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È il servizio, non l’utente, a stabilire il livello necessario.</a:t>
            </a:r>
          </a:p>
        </p:txBody>
      </p:sp>
      <p:sp>
        <p:nvSpPr>
          <p:cNvPr id="21" name="Connettore diritto 20">
            <a:extLst>
              <a:ext uri="{FF2B5EF4-FFF2-40B4-BE49-F238E27FC236}">
                <a16:creationId xmlns:a16="http://schemas.microsoft.com/office/drawing/2014/main" id="{01ACF588-66BE-421B-8A46-F1A0CE8B904D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D034E33C-0C34-414B-B6A7-DA0AAA252833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8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Fonte: Ministero dell’Interno — “Entra con CIE”</a:t>
            </a:r>
          </a:p>
        </p:txBody>
      </p:sp>
    </p:spTree>
    <p:extLst>
      <p:ext uri="{BB962C8B-B14F-4D97-AF65-F5344CB8AC3E}">
        <p14:creationId xmlns:p14="http://schemas.microsoft.com/office/powerpoint/2010/main" val="191668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>
            <a:extLst>
              <a:ext uri="{FF2B5EF4-FFF2-40B4-BE49-F238E27FC236}">
                <a16:creationId xmlns:a16="http://schemas.microsoft.com/office/drawing/2014/main" id="{BBBFFCBA-6B7F-41F9-B8FB-9AE1769C22EA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C8102E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8102E"/>
                </a:solidFill>
                <a:latin typeface="Aptos"/>
                <a:ea typeface="Aptos"/>
                <a:cs typeface="Aptos"/>
              </a:rPr>
              <a:t>ATTIVAZIONE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71AF0D5-1DAC-4500-BAA5-4632AFF3C2C5}"/>
              </a:ext>
            </a:extLst>
          </p:cNvPr>
          <p:cNvSpPr>
            <a:spLocks noGrp="1"/>
          </p:cNvSpPr>
          <p:nvPr/>
        </p:nvSpPr>
        <p:spPr>
          <a:xfrm>
            <a:off x="685800" y="714375"/>
            <a:ext cx="98107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409"/>
          </a:bodyPr>
          <a:lstStyle/>
          <a:p>
            <a:pPr algn="l">
              <a:lnSpc>
                <a:spcPct val="95000"/>
              </a:lnSpc>
              <a:buNone/>
              <a:def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L’attivazione collega la CIE alle credenziali digitali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E805BF8-865F-4DE2-A63E-8FFDB26AAAF2}"/>
              </a:ext>
            </a:extLst>
          </p:cNvPr>
          <p:cNvSpPr>
            <a:spLocks noGrp="1"/>
          </p:cNvSpPr>
          <p:nvPr/>
        </p:nvSpPr>
        <p:spPr>
          <a:xfrm>
            <a:off x="10572750" y="428625"/>
            <a:ext cx="933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2000"/>
              </a:lnSpc>
              <a:buNone/>
              <a:defRPr sz="1050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04 / 12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61340313-3447-4B1E-9E45-CB626F8EE8AC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Connettore diritto 4">
            <a:extLst>
              <a:ext uri="{FF2B5EF4-FFF2-40B4-BE49-F238E27FC236}">
                <a16:creationId xmlns:a16="http://schemas.microsoft.com/office/drawing/2014/main" id="{23CC5B44-2C18-46BF-8B93-23E0CF576DFE}"/>
              </a:ext>
            </a:extLst>
          </p:cNvPr>
          <p:cNvSpPr>
            <a:spLocks noGrp="1"/>
          </p:cNvSpPr>
          <p:nvPr/>
        </p:nvSpPr>
        <p:spPr>
          <a:xfrm>
            <a:off x="1257300" y="2933700"/>
            <a:ext cx="9239250" cy="0"/>
          </a:xfrm>
          <a:prstGeom prst="line">
            <a:avLst/>
          </a:prstGeom>
          <a:noFill/>
          <a:ln w="28575">
            <a:solidFill>
              <a:srgbClr val="0D5EA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56633948-1911-4F4E-9CF5-36E120BA175B}"/>
              </a:ext>
            </a:extLst>
          </p:cNvPr>
          <p:cNvSpPr>
            <a:spLocks noGrp="1"/>
          </p:cNvSpPr>
          <p:nvPr/>
        </p:nvSpPr>
        <p:spPr>
          <a:xfrm>
            <a:off x="1038225" y="2714625"/>
            <a:ext cx="438150" cy="438150"/>
          </a:xfrm>
          <a:prstGeom prst="ellipse">
            <a:avLst/>
          </a:prstGeom>
          <a:solidFill>
            <a:srgbClr val="0D5EAF"/>
          </a:solidFill>
          <a:ln w="285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AFC2AEF-8ABA-4757-BEDD-D188BC7B317A}"/>
              </a:ext>
            </a:extLst>
          </p:cNvPr>
          <p:cNvSpPr>
            <a:spLocks noGrp="1"/>
          </p:cNvSpPr>
          <p:nvPr/>
        </p:nvSpPr>
        <p:spPr>
          <a:xfrm>
            <a:off x="1123950" y="2800350"/>
            <a:ext cx="2667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1F1D2A8-33AE-4CF1-A069-B2A12C80EEB9}"/>
              </a:ext>
            </a:extLst>
          </p:cNvPr>
          <p:cNvSpPr>
            <a:spLocks noGrp="1"/>
          </p:cNvSpPr>
          <p:nvPr/>
        </p:nvSpPr>
        <p:spPr>
          <a:xfrm>
            <a:off x="352425" y="3371850"/>
            <a:ext cx="180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PARTI DALLA CIE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AF63789-0D50-443F-A234-ECD8C9DAE2B0}"/>
              </a:ext>
            </a:extLst>
          </p:cNvPr>
          <p:cNvSpPr>
            <a:spLocks noGrp="1"/>
          </p:cNvSpPr>
          <p:nvPr/>
        </p:nvSpPr>
        <p:spPr>
          <a:xfrm>
            <a:off x="133350" y="3886200"/>
            <a:ext cx="22479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8000"/>
              </a:lnSpc>
              <a:buNone/>
              <a:defRPr sz="1350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Tieni a portata di mano la carta e i codici ricevuti.</a:t>
            </a: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C5D6DD79-5D33-446B-9461-9FCADC71F78D}"/>
              </a:ext>
            </a:extLst>
          </p:cNvPr>
          <p:cNvSpPr>
            <a:spLocks noGrp="1"/>
          </p:cNvSpPr>
          <p:nvPr/>
        </p:nvSpPr>
        <p:spPr>
          <a:xfrm>
            <a:off x="4114800" y="2714625"/>
            <a:ext cx="438150" cy="438150"/>
          </a:xfrm>
          <a:prstGeom prst="ellipse">
            <a:avLst/>
          </a:prstGeom>
          <a:solidFill>
            <a:srgbClr val="0D5EAF"/>
          </a:solidFill>
          <a:ln w="285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763D675-4CA1-434F-AF04-B22B5B60823B}"/>
              </a:ext>
            </a:extLst>
          </p:cNvPr>
          <p:cNvSpPr>
            <a:spLocks noGrp="1"/>
          </p:cNvSpPr>
          <p:nvPr/>
        </p:nvSpPr>
        <p:spPr>
          <a:xfrm>
            <a:off x="4200525" y="2800350"/>
            <a:ext cx="2667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86E1D72-420F-46A3-B6CB-35C537F40B69}"/>
              </a:ext>
            </a:extLst>
          </p:cNvPr>
          <p:cNvSpPr>
            <a:spLocks noGrp="1"/>
          </p:cNvSpPr>
          <p:nvPr/>
        </p:nvSpPr>
        <p:spPr>
          <a:xfrm>
            <a:off x="3429000" y="3371850"/>
            <a:ext cx="180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INSERISCI I DATI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E4CBA3F-9218-49B0-8703-D8EBF306C6D9}"/>
              </a:ext>
            </a:extLst>
          </p:cNvPr>
          <p:cNvSpPr>
            <a:spLocks noGrp="1"/>
          </p:cNvSpPr>
          <p:nvPr/>
        </p:nvSpPr>
        <p:spPr>
          <a:xfrm>
            <a:off x="3209925" y="3886200"/>
            <a:ext cx="22479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8000"/>
              </a:lnSpc>
              <a:buNone/>
              <a:defRPr sz="1350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Segui le richieste del portale o dell’app ufficiale.</a:t>
            </a: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91D506D5-28AD-444C-9BA2-0E51D831AC0B}"/>
              </a:ext>
            </a:extLst>
          </p:cNvPr>
          <p:cNvSpPr>
            <a:spLocks noGrp="1"/>
          </p:cNvSpPr>
          <p:nvPr/>
        </p:nvSpPr>
        <p:spPr>
          <a:xfrm>
            <a:off x="7191375" y="2714625"/>
            <a:ext cx="438150" cy="438150"/>
          </a:xfrm>
          <a:prstGeom prst="ellipse">
            <a:avLst/>
          </a:prstGeom>
          <a:solidFill>
            <a:srgbClr val="0D5EAF"/>
          </a:solidFill>
          <a:ln w="285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0D90E62-B743-4159-8930-001CFBE78386}"/>
              </a:ext>
            </a:extLst>
          </p:cNvPr>
          <p:cNvSpPr>
            <a:spLocks noGrp="1"/>
          </p:cNvSpPr>
          <p:nvPr/>
        </p:nvSpPr>
        <p:spPr>
          <a:xfrm>
            <a:off x="7277100" y="2800350"/>
            <a:ext cx="2667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B06BDFF-63E6-47A5-BF91-6361C299D05A}"/>
              </a:ext>
            </a:extLst>
          </p:cNvPr>
          <p:cNvSpPr>
            <a:spLocks noGrp="1"/>
          </p:cNvSpPr>
          <p:nvPr/>
        </p:nvSpPr>
        <p:spPr>
          <a:xfrm>
            <a:off x="6505575" y="3371850"/>
            <a:ext cx="180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222"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CONFERMA I CONTATTI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CEC8AA0-0643-4CF0-AB69-19B4477EB3D0}"/>
              </a:ext>
            </a:extLst>
          </p:cNvPr>
          <p:cNvSpPr>
            <a:spLocks noGrp="1"/>
          </p:cNvSpPr>
          <p:nvPr/>
        </p:nvSpPr>
        <p:spPr>
          <a:xfrm>
            <a:off x="6286500" y="3886200"/>
            <a:ext cx="22479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8000"/>
              </a:lnSpc>
              <a:buNone/>
              <a:defRPr sz="1350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Verifica e-mail e numero di telefono associati.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693CD880-12D6-42D2-BEC9-054249DFCCAA}"/>
              </a:ext>
            </a:extLst>
          </p:cNvPr>
          <p:cNvSpPr>
            <a:spLocks noGrp="1"/>
          </p:cNvSpPr>
          <p:nvPr/>
        </p:nvSpPr>
        <p:spPr>
          <a:xfrm>
            <a:off x="10277475" y="2714625"/>
            <a:ext cx="438150" cy="438150"/>
          </a:xfrm>
          <a:prstGeom prst="ellipse">
            <a:avLst/>
          </a:prstGeom>
          <a:solidFill>
            <a:srgbClr val="C8102E"/>
          </a:solidFill>
          <a:ln w="285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D5FBCCA-42BD-441A-8117-FC6002B9F018}"/>
              </a:ext>
            </a:extLst>
          </p:cNvPr>
          <p:cNvSpPr>
            <a:spLocks noGrp="1"/>
          </p:cNvSpPr>
          <p:nvPr/>
        </p:nvSpPr>
        <p:spPr>
          <a:xfrm>
            <a:off x="10363200" y="2800350"/>
            <a:ext cx="2667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23D65DA-6A7E-4731-803A-3053A6EB517B}"/>
              </a:ext>
            </a:extLst>
          </p:cNvPr>
          <p:cNvSpPr>
            <a:spLocks noGrp="1"/>
          </p:cNvSpPr>
          <p:nvPr/>
        </p:nvSpPr>
        <p:spPr>
          <a:xfrm>
            <a:off x="9591675" y="3371850"/>
            <a:ext cx="180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222"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CREA LE CREDENZIALI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25C9468-6A68-486A-AD02-F4B7E3C29604}"/>
              </a:ext>
            </a:extLst>
          </p:cNvPr>
          <p:cNvSpPr>
            <a:spLocks noGrp="1"/>
          </p:cNvSpPr>
          <p:nvPr/>
        </p:nvSpPr>
        <p:spPr>
          <a:xfrm>
            <a:off x="9372600" y="3886200"/>
            <a:ext cx="22479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8000"/>
              </a:lnSpc>
              <a:buNone/>
              <a:defRPr sz="1350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Imposta ciò che userai per gli accessi di livello 1 e 2.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C1C167E6-9188-4E28-80CB-8DB208CEFA73}"/>
              </a:ext>
            </a:extLst>
          </p:cNvPr>
          <p:cNvSpPr>
            <a:spLocks noGrp="1"/>
          </p:cNvSpPr>
          <p:nvPr/>
        </p:nvSpPr>
        <p:spPr>
          <a:xfrm>
            <a:off x="1190625" y="5381625"/>
            <a:ext cx="9810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406"/>
          </a:bodyPr>
          <a:lstStyle/>
          <a:p>
            <a:pPr algn="ctr">
              <a:lnSpc>
                <a:spcPct val="102000"/>
              </a:lnSpc>
              <a:buNone/>
              <a:defRPr sz="180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Usa solo i canali ufficiali e controlla sempre il dominio prima di inserire dati o codici.</a:t>
            </a:r>
          </a:p>
        </p:txBody>
      </p:sp>
      <p:sp>
        <p:nvSpPr>
          <p:cNvPr id="23" name="Connettore diritto 22">
            <a:extLst>
              <a:ext uri="{FF2B5EF4-FFF2-40B4-BE49-F238E27FC236}">
                <a16:creationId xmlns:a16="http://schemas.microsoft.com/office/drawing/2014/main" id="{743B11DC-B0A0-455D-B448-50FD35B8F182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04A573A0-CE3B-4272-AA88-54C1A881BDB2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8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Fonte: cie.gov.it · cartaidentita.interno.gov.it</a:t>
            </a:r>
          </a:p>
        </p:txBody>
      </p:sp>
    </p:spTree>
    <p:extLst>
      <p:ext uri="{BB962C8B-B14F-4D97-AF65-F5344CB8AC3E}">
        <p14:creationId xmlns:p14="http://schemas.microsoft.com/office/powerpoint/2010/main" val="1560031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27B5F1B1-FAB5-4634-931F-3E3B125E6399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C8102E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8102E"/>
                </a:solidFill>
                <a:latin typeface="Aptos"/>
                <a:ea typeface="Aptos"/>
                <a:cs typeface="Aptos"/>
              </a:rPr>
              <a:t>CODICI PERSONALI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3A5FB35-FF6D-4F09-A2F0-EFE78FB60424}"/>
              </a:ext>
            </a:extLst>
          </p:cNvPr>
          <p:cNvSpPr>
            <a:spLocks noGrp="1"/>
          </p:cNvSpPr>
          <p:nvPr/>
        </p:nvSpPr>
        <p:spPr>
          <a:xfrm>
            <a:off x="685800" y="714375"/>
            <a:ext cx="98107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5000"/>
              </a:lnSpc>
              <a:buNone/>
              <a:def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PIN e PUK svolgono funzioni diverse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26CFA1E-DB08-417A-B02A-5E811F9FAE6C}"/>
              </a:ext>
            </a:extLst>
          </p:cNvPr>
          <p:cNvSpPr>
            <a:spLocks noGrp="1"/>
          </p:cNvSpPr>
          <p:nvPr/>
        </p:nvSpPr>
        <p:spPr>
          <a:xfrm>
            <a:off x="10572750" y="428625"/>
            <a:ext cx="933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2000"/>
              </a:lnSpc>
              <a:buNone/>
              <a:defRPr sz="1050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05 / 12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185E2CE3-78CA-485E-B615-8C7777F5FAE9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95C8191-F519-44E1-ACE0-ABD4817DD1AE}"/>
              </a:ext>
            </a:extLst>
          </p:cNvPr>
          <p:cNvSpPr>
            <a:spLocks noGrp="1"/>
          </p:cNvSpPr>
          <p:nvPr/>
        </p:nvSpPr>
        <p:spPr>
          <a:xfrm>
            <a:off x="5991225" y="2019300"/>
            <a:ext cx="19050" cy="3676650"/>
          </a:xfrm>
          <a:prstGeom prst="rect">
            <a:avLst/>
          </a:prstGeom>
          <a:solidFill>
            <a:srgbClr val="C8102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7764AB5-2954-49E7-BF42-7C95ABD12AC7}"/>
              </a:ext>
            </a:extLst>
          </p:cNvPr>
          <p:cNvSpPr>
            <a:spLocks noGrp="1"/>
          </p:cNvSpPr>
          <p:nvPr/>
        </p:nvSpPr>
        <p:spPr>
          <a:xfrm>
            <a:off x="876300" y="2095500"/>
            <a:ext cx="4191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855"/>
          </a:bodyPr>
          <a:lstStyle/>
          <a:p>
            <a:pPr algn="l">
              <a:lnSpc>
                <a:spcPct val="102000"/>
              </a:lnSpc>
              <a:buNone/>
              <a:defRPr sz="54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PIN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2DED24F-7817-467D-B828-BF100D20B8AD}"/>
              </a:ext>
            </a:extLst>
          </p:cNvPr>
          <p:cNvSpPr>
            <a:spLocks noGrp="1"/>
          </p:cNvSpPr>
          <p:nvPr/>
        </p:nvSpPr>
        <p:spPr>
          <a:xfrm>
            <a:off x="876300" y="3009900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100" b="1">
                <a:solidFill>
                  <a:srgbClr val="0D5EAF"/>
                </a:solidFill>
                <a:latin typeface="Aptos Display"/>
                <a:ea typeface="Aptos Display"/>
                <a:cs typeface="Aptos Display"/>
              </a:defRPr>
            </a:pPr>
            <a:r>
              <a:rPr sz="2100" b="1">
                <a:solidFill>
                  <a:srgbClr val="0D5EAF"/>
                </a:solidFill>
                <a:latin typeface="Aptos Display"/>
                <a:ea typeface="Aptos Display"/>
                <a:cs typeface="Aptos Display"/>
              </a:rPr>
              <a:t>Per autenticarti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C9EAC19-B202-4DFF-990C-556D258B3155}"/>
              </a:ext>
            </a:extLst>
          </p:cNvPr>
          <p:cNvSpPr>
            <a:spLocks noGrp="1"/>
          </p:cNvSpPr>
          <p:nvPr/>
        </p:nvSpPr>
        <p:spPr>
          <a:xfrm>
            <a:off x="876300" y="3600450"/>
            <a:ext cx="4333875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 lnSpcReduction="10000"/>
          </a:bodyPr>
          <a:lstStyle/>
          <a:p>
            <a:pPr algn="l">
              <a:lnSpc>
                <a:spcPct val="112000"/>
              </a:lnSpc>
              <a:buNone/>
              <a:defRPr sz="150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• Accompagna l’uso della carta quando è richiesto il livello 3.</a:t>
            </a:r>
          </a:p>
          <a:p>
            <a:pPr algn="l">
              <a:lnSpc>
                <a:spcPct val="112000"/>
              </a:lnSpc>
              <a:buNone/>
              <a:defRPr sz="150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• È personale: non va condiviso né conservato insieme alla carta.</a:t>
            </a:r>
          </a:p>
          <a:p>
            <a:pPr algn="l">
              <a:lnSpc>
                <a:spcPct val="112000"/>
              </a:lnSpc>
              <a:buNone/>
              <a:defRPr sz="150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• Dopo tentativi errati, può essere necessario lo sblocco.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5754856-ACCA-431B-BAEA-B70DB3C4E629}"/>
              </a:ext>
            </a:extLst>
          </p:cNvPr>
          <p:cNvSpPr>
            <a:spLocks noGrp="1"/>
          </p:cNvSpPr>
          <p:nvPr/>
        </p:nvSpPr>
        <p:spPr>
          <a:xfrm>
            <a:off x="6667500" y="2095500"/>
            <a:ext cx="4191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855"/>
          </a:bodyPr>
          <a:lstStyle/>
          <a:p>
            <a:pPr algn="l">
              <a:lnSpc>
                <a:spcPct val="102000"/>
              </a:lnSpc>
              <a:buNone/>
              <a:defRPr sz="540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PUK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B58CD94-8AF3-4C82-90E5-6BF29A9E327C}"/>
              </a:ext>
            </a:extLst>
          </p:cNvPr>
          <p:cNvSpPr>
            <a:spLocks noGrp="1"/>
          </p:cNvSpPr>
          <p:nvPr/>
        </p:nvSpPr>
        <p:spPr>
          <a:xfrm>
            <a:off x="6667500" y="3009900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1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21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Per recuperare e sbloccare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F1AAB2B-3FE0-4482-9999-FF1107B119E1}"/>
              </a:ext>
            </a:extLst>
          </p:cNvPr>
          <p:cNvSpPr>
            <a:spLocks noGrp="1"/>
          </p:cNvSpPr>
          <p:nvPr/>
        </p:nvSpPr>
        <p:spPr>
          <a:xfrm>
            <a:off x="6667500" y="3600450"/>
            <a:ext cx="4333875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/>
          </a:bodyPr>
          <a:lstStyle/>
          <a:p>
            <a:pPr algn="l">
              <a:lnSpc>
                <a:spcPct val="112000"/>
              </a:lnSpc>
              <a:buNone/>
              <a:defRPr sz="150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• Serve per sbloccare la carta e reimpostare il PIN.</a:t>
            </a:r>
          </a:p>
          <a:p>
            <a:pPr algn="l">
              <a:lnSpc>
                <a:spcPct val="112000"/>
              </a:lnSpc>
              <a:buNone/>
              <a:defRPr sz="150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• Va conservato in un luogo separato e sicuro.</a:t>
            </a:r>
          </a:p>
          <a:p>
            <a:pPr algn="l">
              <a:lnSpc>
                <a:spcPct val="112000"/>
              </a:lnSpc>
              <a:buNone/>
              <a:defRPr sz="150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• Le procedure di recupero dipendono dai dati di contatto associati.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ECBFCF4-73A7-43A8-80F2-DDDAEE61E8B1}"/>
              </a:ext>
            </a:extLst>
          </p:cNvPr>
          <p:cNvSpPr>
            <a:spLocks noGrp="1"/>
          </p:cNvSpPr>
          <p:nvPr/>
        </p:nvSpPr>
        <p:spPr>
          <a:xfrm>
            <a:off x="876300" y="5505450"/>
            <a:ext cx="101250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563"/>
          </a:bodyPr>
          <a:lstStyle/>
          <a:p>
            <a:pPr algn="ctr">
              <a:lnSpc>
                <a:spcPct val="102000"/>
              </a:lnSpc>
              <a:buNone/>
              <a:defRPr sz="1725" b="1">
                <a:solidFill>
                  <a:srgbClr val="0D5EAF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1">
                <a:solidFill>
                  <a:srgbClr val="0D5EAF"/>
                </a:solidFill>
                <a:latin typeface="Aptos Display"/>
                <a:ea typeface="Aptos Display"/>
                <a:cs typeface="Aptos Display"/>
              </a:rPr>
              <a:t>I codici completi sono composti dalle parti consegnate durante richiesta e rilascio della CIE.</a:t>
            </a:r>
          </a:p>
        </p:txBody>
      </p:sp>
      <p:sp>
        <p:nvSpPr>
          <p:cNvPr id="13" name="Connettore diritto 12">
            <a:extLst>
              <a:ext uri="{FF2B5EF4-FFF2-40B4-BE49-F238E27FC236}">
                <a16:creationId xmlns:a16="http://schemas.microsoft.com/office/drawing/2014/main" id="{BB170144-2D23-44A9-BF8B-A5A5A265D74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F0ADD38-87AC-4FDE-A339-232750CD8A43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8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Fonte: Ministero dell’Interno — PIN, PUK e recupero</a:t>
            </a:r>
          </a:p>
        </p:txBody>
      </p:sp>
    </p:spTree>
    <p:extLst>
      <p:ext uri="{BB962C8B-B14F-4D97-AF65-F5344CB8AC3E}">
        <p14:creationId xmlns:p14="http://schemas.microsoft.com/office/powerpoint/2010/main" val="460092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6ADC3D02-29C5-423A-B52B-E0D665EBA2D7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C8102E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8102E"/>
                </a:solidFill>
                <a:latin typeface="Aptos"/>
                <a:ea typeface="Aptos"/>
                <a:cs typeface="Aptos"/>
              </a:rPr>
              <a:t>SMARTPHONE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7CD94F7-DE6F-4268-B5CE-4E256A380716}"/>
              </a:ext>
            </a:extLst>
          </p:cNvPr>
          <p:cNvSpPr>
            <a:spLocks noGrp="1"/>
          </p:cNvSpPr>
          <p:nvPr/>
        </p:nvSpPr>
        <p:spPr>
          <a:xfrm>
            <a:off x="685800" y="714375"/>
            <a:ext cx="98107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409"/>
          </a:bodyPr>
          <a:lstStyle/>
          <a:p>
            <a:pPr algn="l">
              <a:lnSpc>
                <a:spcPct val="95000"/>
              </a:lnSpc>
              <a:buNone/>
              <a:def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Da smartphone l’accesso segue un percorso breve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0D41BF6-181D-470F-97A4-63BBD0FADEBD}"/>
              </a:ext>
            </a:extLst>
          </p:cNvPr>
          <p:cNvSpPr>
            <a:spLocks noGrp="1"/>
          </p:cNvSpPr>
          <p:nvPr/>
        </p:nvSpPr>
        <p:spPr>
          <a:xfrm>
            <a:off x="10572750" y="428625"/>
            <a:ext cx="933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2000"/>
              </a:lnSpc>
              <a:buNone/>
              <a:defRPr sz="1050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06 / 12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C7F8E4B6-0054-40DC-B086-C8D50FD5E1C3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B23EAD1-6B10-422B-889F-55F301889B2E}"/>
              </a:ext>
            </a:extLst>
          </p:cNvPr>
          <p:cNvSpPr>
            <a:spLocks noGrp="1"/>
          </p:cNvSpPr>
          <p:nvPr/>
        </p:nvSpPr>
        <p:spPr>
          <a:xfrm>
            <a:off x="1123950" y="2133600"/>
            <a:ext cx="38100" cy="3276600"/>
          </a:xfrm>
          <a:prstGeom prst="rect">
            <a:avLst/>
          </a:prstGeom>
          <a:solidFill>
            <a:srgbClr val="C8102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0200A5A-8CF8-45A0-8FB5-428E42E27EB3}"/>
              </a:ext>
            </a:extLst>
          </p:cNvPr>
          <p:cNvSpPr>
            <a:spLocks noGrp="1"/>
          </p:cNvSpPr>
          <p:nvPr/>
        </p:nvSpPr>
        <p:spPr>
          <a:xfrm>
            <a:off x="1428750" y="20193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5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FF843EC-96AD-4B90-8841-65FCF3EB3B39}"/>
              </a:ext>
            </a:extLst>
          </p:cNvPr>
          <p:cNvSpPr>
            <a:spLocks noGrp="1"/>
          </p:cNvSpPr>
          <p:nvPr/>
        </p:nvSpPr>
        <p:spPr>
          <a:xfrm>
            <a:off x="2057400" y="2019300"/>
            <a:ext cx="432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725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Scegli “Entra con CIE”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6410336-4D70-4821-B2A0-9F1FA4151828}"/>
              </a:ext>
            </a:extLst>
          </p:cNvPr>
          <p:cNvSpPr>
            <a:spLocks noGrp="1"/>
          </p:cNvSpPr>
          <p:nvPr/>
        </p:nvSpPr>
        <p:spPr>
          <a:xfrm>
            <a:off x="2057400" y="2362200"/>
            <a:ext cx="432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Nel sito o nell’app del servizio aderente.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D76076A-E4D8-40D9-BAB2-2E522BFAA6D4}"/>
              </a:ext>
            </a:extLst>
          </p:cNvPr>
          <p:cNvSpPr>
            <a:spLocks noGrp="1"/>
          </p:cNvSpPr>
          <p:nvPr/>
        </p:nvSpPr>
        <p:spPr>
          <a:xfrm>
            <a:off x="1428750" y="29718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5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D3D5E5D-A98F-4C16-BCD1-C07FA6596626}"/>
              </a:ext>
            </a:extLst>
          </p:cNvPr>
          <p:cNvSpPr>
            <a:spLocks noGrp="1"/>
          </p:cNvSpPr>
          <p:nvPr/>
        </p:nvSpPr>
        <p:spPr>
          <a:xfrm>
            <a:off x="2057400" y="2971800"/>
            <a:ext cx="432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725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Apri CieID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A79D077-90C4-4A6E-BF39-BF2C0B3468CD}"/>
              </a:ext>
            </a:extLst>
          </p:cNvPr>
          <p:cNvSpPr>
            <a:spLocks noGrp="1"/>
          </p:cNvSpPr>
          <p:nvPr/>
        </p:nvSpPr>
        <p:spPr>
          <a:xfrm>
            <a:off x="2057400" y="3314700"/>
            <a:ext cx="432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Il passaggio può avvenire direttamente o tramite una richiesta di conferma.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F2AA8B1-73C6-417D-BD41-39B01E2453BF}"/>
              </a:ext>
            </a:extLst>
          </p:cNvPr>
          <p:cNvSpPr>
            <a:spLocks noGrp="1"/>
          </p:cNvSpPr>
          <p:nvPr/>
        </p:nvSpPr>
        <p:spPr>
          <a:xfrm>
            <a:off x="1428750" y="39243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5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8BDA1AD-FA1D-42B5-B33D-E4E0EA63D9CE}"/>
              </a:ext>
            </a:extLst>
          </p:cNvPr>
          <p:cNvSpPr>
            <a:spLocks noGrp="1"/>
          </p:cNvSpPr>
          <p:nvPr/>
        </p:nvSpPr>
        <p:spPr>
          <a:xfrm>
            <a:off x="2057400" y="3924300"/>
            <a:ext cx="432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725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Autenticati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B0DB011-F6EB-4BEA-BABA-0E26852A0B93}"/>
              </a:ext>
            </a:extLst>
          </p:cNvPr>
          <p:cNvSpPr>
            <a:spLocks noGrp="1"/>
          </p:cNvSpPr>
          <p:nvPr/>
        </p:nvSpPr>
        <p:spPr>
          <a:xfrm>
            <a:off x="2057400" y="4267200"/>
            <a:ext cx="432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Usa le credenziali e, quando richiesto, il secondo fattore o la carta via NFC.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7BC2ECC-5B12-40A8-B528-2CB6002E738C}"/>
              </a:ext>
            </a:extLst>
          </p:cNvPr>
          <p:cNvSpPr>
            <a:spLocks noGrp="1"/>
          </p:cNvSpPr>
          <p:nvPr/>
        </p:nvSpPr>
        <p:spPr>
          <a:xfrm>
            <a:off x="1428750" y="48768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5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5D1A990-7AB3-4A1A-AEC2-039FB84F2305}"/>
              </a:ext>
            </a:extLst>
          </p:cNvPr>
          <p:cNvSpPr>
            <a:spLocks noGrp="1"/>
          </p:cNvSpPr>
          <p:nvPr/>
        </p:nvSpPr>
        <p:spPr>
          <a:xfrm>
            <a:off x="2057400" y="4876800"/>
            <a:ext cx="432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725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Torna al servizio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281EF70-E315-4B77-9582-6E03D4BC09EA}"/>
              </a:ext>
            </a:extLst>
          </p:cNvPr>
          <p:cNvSpPr>
            <a:spLocks noGrp="1"/>
          </p:cNvSpPr>
          <p:nvPr/>
        </p:nvSpPr>
        <p:spPr>
          <a:xfrm>
            <a:off x="2057400" y="5219700"/>
            <a:ext cx="432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Verifica i dati richiesti e completa l’accesso.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C6D8FB1-3C82-47BE-BC84-3703FE93869D}"/>
              </a:ext>
            </a:extLst>
          </p:cNvPr>
          <p:cNvSpPr>
            <a:spLocks noGrp="1"/>
          </p:cNvSpPr>
          <p:nvPr/>
        </p:nvSpPr>
        <p:spPr>
          <a:xfrm>
            <a:off x="7620000" y="2266950"/>
            <a:ext cx="31432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6300" b="1">
                <a:solidFill>
                  <a:srgbClr val="DCEAF7"/>
                </a:solidFill>
                <a:latin typeface="Aptos Display"/>
                <a:ea typeface="Aptos Display"/>
                <a:cs typeface="Aptos Display"/>
              </a:defRPr>
            </a:pPr>
            <a:r>
              <a:rPr sz="6300" b="1">
                <a:solidFill>
                  <a:srgbClr val="DCEAF7"/>
                </a:solidFill>
                <a:latin typeface="Aptos Display"/>
                <a:ea typeface="Aptos Display"/>
                <a:cs typeface="Aptos Display"/>
              </a:rPr>
              <a:t>1 → 4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8E1994C-22DA-4F6D-8460-C32BB921FB1F}"/>
              </a:ext>
            </a:extLst>
          </p:cNvPr>
          <p:cNvSpPr>
            <a:spLocks noGrp="1"/>
          </p:cNvSpPr>
          <p:nvPr/>
        </p:nvSpPr>
        <p:spPr>
          <a:xfrm>
            <a:off x="7391400" y="3562350"/>
            <a:ext cx="36004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990"/>
          </a:bodyPr>
          <a:lstStyle/>
          <a:p>
            <a:pPr algn="ctr">
              <a:lnSpc>
                <a:spcPct val="100000"/>
              </a:lnSpc>
              <a:buNone/>
              <a:defRPr sz="25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Un flusso unico,</a:t>
            </a:r>
          </a:p>
          <a:p>
            <a:pPr algn="ctr">
              <a:lnSpc>
                <a:spcPct val="100000"/>
              </a:lnSpc>
              <a:buNone/>
              <a:defRPr sz="25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con sicurezza variabile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7AF49D2E-F0BA-4170-8D27-3BFA2183DEC2}"/>
              </a:ext>
            </a:extLst>
          </p:cNvPr>
          <p:cNvSpPr>
            <a:spLocks noGrp="1"/>
          </p:cNvSpPr>
          <p:nvPr/>
        </p:nvSpPr>
        <p:spPr>
          <a:xfrm>
            <a:off x="7448550" y="4686300"/>
            <a:ext cx="34861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8000"/>
              </a:lnSpc>
              <a:buNone/>
              <a:defRPr sz="1500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Il livello richiesto può cambiare da un servizio all’altro.</a:t>
            </a:r>
          </a:p>
        </p:txBody>
      </p:sp>
      <p:sp>
        <p:nvSpPr>
          <p:cNvPr id="21" name="Connettore diritto 20">
            <a:extLst>
              <a:ext uri="{FF2B5EF4-FFF2-40B4-BE49-F238E27FC236}">
                <a16:creationId xmlns:a16="http://schemas.microsoft.com/office/drawing/2014/main" id="{0FD1E937-6AEE-44B2-A903-67125363553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0A2AA8A-E571-451D-A48D-D96605DEDD8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8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Fonte: Ministero dell’Interno — “Entra con CIE”</a:t>
            </a:r>
          </a:p>
        </p:txBody>
      </p:sp>
    </p:spTree>
    <p:extLst>
      <p:ext uri="{BB962C8B-B14F-4D97-AF65-F5344CB8AC3E}">
        <p14:creationId xmlns:p14="http://schemas.microsoft.com/office/powerpoint/2010/main" val="245182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AA51C95E-1B16-494A-8C5E-11346C564344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C8102E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8102E"/>
                </a:solidFill>
                <a:latin typeface="Aptos"/>
                <a:ea typeface="Aptos"/>
                <a:cs typeface="Aptos"/>
              </a:rPr>
              <a:t>COMPUTER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37E801A-225A-46E0-A7CE-149D86234BDA}"/>
              </a:ext>
            </a:extLst>
          </p:cNvPr>
          <p:cNvSpPr>
            <a:spLocks noGrp="1"/>
          </p:cNvSpPr>
          <p:nvPr/>
        </p:nvSpPr>
        <p:spPr>
          <a:xfrm>
            <a:off x="685800" y="714375"/>
            <a:ext cx="98107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409"/>
          </a:bodyPr>
          <a:lstStyle/>
          <a:p>
            <a:pPr algn="l">
              <a:lnSpc>
                <a:spcPct val="95000"/>
              </a:lnSpc>
              <a:buNone/>
              <a:def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Da computer puoi entrare con QR oppure con la carta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F1E7F82-7117-4F50-86F1-7BC3762FB48A}"/>
              </a:ext>
            </a:extLst>
          </p:cNvPr>
          <p:cNvSpPr>
            <a:spLocks noGrp="1"/>
          </p:cNvSpPr>
          <p:nvPr/>
        </p:nvSpPr>
        <p:spPr>
          <a:xfrm>
            <a:off x="10572750" y="428625"/>
            <a:ext cx="933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2000"/>
              </a:lnSpc>
              <a:buNone/>
              <a:defRPr sz="1050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07 / 12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0933A639-0C34-4399-B7DB-97B923BF6316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586ECA-43F5-495E-BAEB-350831E49401}"/>
              </a:ext>
            </a:extLst>
          </p:cNvPr>
          <p:cNvSpPr>
            <a:spLocks noGrp="1"/>
          </p:cNvSpPr>
          <p:nvPr/>
        </p:nvSpPr>
        <p:spPr>
          <a:xfrm>
            <a:off x="6010275" y="2000250"/>
            <a:ext cx="19050" cy="3714750"/>
          </a:xfrm>
          <a:prstGeom prst="rect">
            <a:avLst/>
          </a:prstGeom>
          <a:solidFill>
            <a:srgbClr val="C8D6E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EF3D074-6594-41B8-BB6A-14C8D8E3A2DD}"/>
              </a:ext>
            </a:extLst>
          </p:cNvPr>
          <p:cNvSpPr>
            <a:spLocks noGrp="1"/>
          </p:cNvSpPr>
          <p:nvPr/>
        </p:nvSpPr>
        <p:spPr>
          <a:xfrm>
            <a:off x="838200" y="2095500"/>
            <a:ext cx="4095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5700" b="1">
                <a:solidFill>
                  <a:srgbClr val="0D5EAF"/>
                </a:solidFill>
                <a:latin typeface="Aptos Display"/>
                <a:ea typeface="Aptos Display"/>
                <a:cs typeface="Aptos Display"/>
              </a:defRPr>
            </a:pPr>
            <a:r>
              <a:rPr sz="5700" b="1">
                <a:solidFill>
                  <a:srgbClr val="0D5EAF"/>
                </a:solidFill>
                <a:latin typeface="Aptos Display"/>
                <a:ea typeface="Aptos Display"/>
                <a:cs typeface="Aptos Display"/>
              </a:rPr>
              <a:t>QR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8182531-58C2-4F6E-9FEA-E93FFA5CBE71}"/>
              </a:ext>
            </a:extLst>
          </p:cNvPr>
          <p:cNvSpPr>
            <a:spLocks noGrp="1"/>
          </p:cNvSpPr>
          <p:nvPr/>
        </p:nvSpPr>
        <p:spPr>
          <a:xfrm>
            <a:off x="838200" y="3162300"/>
            <a:ext cx="4095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195"/>
          </a:bodyPr>
          <a:lstStyle/>
          <a:p>
            <a:pPr algn="l">
              <a:lnSpc>
                <a:spcPct val="102000"/>
              </a:lnSpc>
              <a:buNone/>
              <a:defRPr sz="21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21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Conferma con lo smartphone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CB3C4CE-D7AE-49A5-B6D0-8CDD36D3FD11}"/>
              </a:ext>
            </a:extLst>
          </p:cNvPr>
          <p:cNvSpPr>
            <a:spLocks noGrp="1"/>
          </p:cNvSpPr>
          <p:nvPr/>
        </p:nvSpPr>
        <p:spPr>
          <a:xfrm>
            <a:off x="838200" y="3829050"/>
            <a:ext cx="4333875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  <a:buNone/>
              <a:defRPr sz="1575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1. Avvia l’accesso sul computer.</a:t>
            </a:r>
          </a:p>
          <a:p>
            <a:pPr algn="l">
              <a:lnSpc>
                <a:spcPct val="115000"/>
              </a:lnSpc>
              <a:buNone/>
              <a:defRPr sz="1575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2. Inquadra il codice con CieID.</a:t>
            </a:r>
          </a:p>
          <a:p>
            <a:pPr algn="l">
              <a:lnSpc>
                <a:spcPct val="115000"/>
              </a:lnSpc>
              <a:buNone/>
              <a:defRPr sz="1575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3. Conferma nell’app e torna al browser.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8BCBDC2-5600-4464-BFA5-4E4C55C9A793}"/>
              </a:ext>
            </a:extLst>
          </p:cNvPr>
          <p:cNvSpPr>
            <a:spLocks noGrp="1"/>
          </p:cNvSpPr>
          <p:nvPr/>
        </p:nvSpPr>
        <p:spPr>
          <a:xfrm>
            <a:off x="838200" y="5295900"/>
            <a:ext cx="4333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499"/>
          </a:bodyPr>
          <a:lstStyle/>
          <a:p>
            <a:pPr algn="l">
              <a:lnSpc>
                <a:spcPct val="102000"/>
              </a:lnSpc>
              <a:buNone/>
              <a:defRPr sz="14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Pratico per i livelli che prevedono conferma tramite app.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E29E94E-3964-40CA-B0C7-E199760CD2F9}"/>
              </a:ext>
            </a:extLst>
          </p:cNvPr>
          <p:cNvSpPr>
            <a:spLocks noGrp="1"/>
          </p:cNvSpPr>
          <p:nvPr/>
        </p:nvSpPr>
        <p:spPr>
          <a:xfrm>
            <a:off x="6686550" y="2095500"/>
            <a:ext cx="4095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570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570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NFC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68A6B8F-F10B-4078-95FE-9BE3BE050806}"/>
              </a:ext>
            </a:extLst>
          </p:cNvPr>
          <p:cNvSpPr>
            <a:spLocks noGrp="1"/>
          </p:cNvSpPr>
          <p:nvPr/>
        </p:nvSpPr>
        <p:spPr>
          <a:xfrm>
            <a:off x="6686550" y="3162300"/>
            <a:ext cx="4095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1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21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Usa la carta fisica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4427F5A-A97C-4C17-8A70-3AFBDC181854}"/>
              </a:ext>
            </a:extLst>
          </p:cNvPr>
          <p:cNvSpPr>
            <a:spLocks noGrp="1"/>
          </p:cNvSpPr>
          <p:nvPr/>
        </p:nvSpPr>
        <p:spPr>
          <a:xfrm>
            <a:off x="6686550" y="3829050"/>
            <a:ext cx="4333875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  <a:buNone/>
              <a:defRPr sz="1575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1. Serve un lettore compatibile o un dispositivo NFC.</a:t>
            </a:r>
          </a:p>
          <a:p>
            <a:pPr algn="l">
              <a:lnSpc>
                <a:spcPct val="115000"/>
              </a:lnSpc>
              <a:buNone/>
              <a:defRPr sz="1575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2. Avvicina o inserisci la CIE.</a:t>
            </a:r>
          </a:p>
          <a:p>
            <a:pPr algn="l">
              <a:lnSpc>
                <a:spcPct val="115000"/>
              </a:lnSpc>
              <a:buNone/>
              <a:defRPr sz="1575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3. Digita il PIN quando richiesto.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7385E5A-1F1E-4FD9-9B5B-286B351F4767}"/>
              </a:ext>
            </a:extLst>
          </p:cNvPr>
          <p:cNvSpPr>
            <a:spLocks noGrp="1"/>
          </p:cNvSpPr>
          <p:nvPr/>
        </p:nvSpPr>
        <p:spPr>
          <a:xfrm>
            <a:off x="6686550" y="5295900"/>
            <a:ext cx="4333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499"/>
          </a:bodyPr>
          <a:lstStyle/>
          <a:p>
            <a:pPr algn="l">
              <a:lnSpc>
                <a:spcPct val="102000"/>
              </a:lnSpc>
              <a:buNone/>
              <a:defRPr sz="14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È la modalità tipica quando il servizio richiede il livello 3.</a:t>
            </a:r>
          </a:p>
        </p:txBody>
      </p:sp>
      <p:sp>
        <p:nvSpPr>
          <p:cNvPr id="14" name="Connettore diritto 13">
            <a:extLst>
              <a:ext uri="{FF2B5EF4-FFF2-40B4-BE49-F238E27FC236}">
                <a16:creationId xmlns:a16="http://schemas.microsoft.com/office/drawing/2014/main" id="{6936536B-D842-421D-B42D-38196F825AEC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549BE63-10D1-4491-BAB1-0C68B0C26206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8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Fonte: Ministero dell’Interno — modalità di accesso CIE</a:t>
            </a:r>
          </a:p>
        </p:txBody>
      </p:sp>
    </p:spTree>
    <p:extLst>
      <p:ext uri="{BB962C8B-B14F-4D97-AF65-F5344CB8AC3E}">
        <p14:creationId xmlns:p14="http://schemas.microsoft.com/office/powerpoint/2010/main" val="630336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E1536CCE-3108-4B5C-B5EE-33100917EF92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C8102E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8102E"/>
                </a:solidFill>
                <a:latin typeface="Aptos"/>
                <a:ea typeface="Aptos"/>
                <a:cs typeface="Aptos"/>
              </a:rPr>
              <a:t>CASI D’USO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DF712B0-3471-46E2-ABD4-89EA539088F8}"/>
              </a:ext>
            </a:extLst>
          </p:cNvPr>
          <p:cNvSpPr>
            <a:spLocks noGrp="1"/>
          </p:cNvSpPr>
          <p:nvPr/>
        </p:nvSpPr>
        <p:spPr>
          <a:xfrm>
            <a:off x="685800" y="714375"/>
            <a:ext cx="98107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409"/>
          </a:bodyPr>
          <a:lstStyle/>
          <a:p>
            <a:pPr algn="l">
              <a:lnSpc>
                <a:spcPct val="95000"/>
              </a:lnSpc>
              <a:buNone/>
              <a:def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Un’unica identità apre categorie diverse di servizi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9A77408-6E9D-4499-AB63-3652B04D1B26}"/>
              </a:ext>
            </a:extLst>
          </p:cNvPr>
          <p:cNvSpPr>
            <a:spLocks noGrp="1"/>
          </p:cNvSpPr>
          <p:nvPr/>
        </p:nvSpPr>
        <p:spPr>
          <a:xfrm>
            <a:off x="10572750" y="428625"/>
            <a:ext cx="933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2000"/>
              </a:lnSpc>
              <a:buNone/>
              <a:defRPr sz="1050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08 / 12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37009C01-DACA-4125-87CD-8A40A2756039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BAF08C5-20C4-481B-93FE-EB4D9AD5C289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2476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45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45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CieID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A11FC5A-DF55-4734-B72E-013A0A4F86BC}"/>
              </a:ext>
            </a:extLst>
          </p:cNvPr>
          <p:cNvSpPr>
            <a:spLocks noGrp="1"/>
          </p:cNvSpPr>
          <p:nvPr/>
        </p:nvSpPr>
        <p:spPr>
          <a:xfrm>
            <a:off x="685800" y="2952750"/>
            <a:ext cx="2857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650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Il perimetro cresce con i servizi che espongono “Entra con CIE”.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B59B713-8B89-48F7-B412-BE1C08F7D9AE}"/>
              </a:ext>
            </a:extLst>
          </p:cNvPr>
          <p:cNvSpPr>
            <a:spLocks noGrp="1"/>
          </p:cNvSpPr>
          <p:nvPr/>
        </p:nvSpPr>
        <p:spPr>
          <a:xfrm>
            <a:off x="3943350" y="2038350"/>
            <a:ext cx="38100" cy="3714750"/>
          </a:xfrm>
          <a:prstGeom prst="rect">
            <a:avLst/>
          </a:prstGeom>
          <a:solidFill>
            <a:srgbClr val="C8102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D1C3D52-5E2D-4137-AB3D-FFBF62FD59B5}"/>
              </a:ext>
            </a:extLst>
          </p:cNvPr>
          <p:cNvSpPr>
            <a:spLocks noGrp="1"/>
          </p:cNvSpPr>
          <p:nvPr/>
        </p:nvSpPr>
        <p:spPr>
          <a:xfrm>
            <a:off x="4476750" y="2038350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275" b="1">
                <a:solidFill>
                  <a:srgbClr val="0D5EA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D5EAF"/>
                </a:solidFill>
                <a:latin typeface="Aptos"/>
                <a:ea typeface="Aptos"/>
                <a:cs typeface="Aptos"/>
              </a:rPr>
              <a:t>SALUTE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A00C4A0-16B0-401B-9BB7-42067EBEB5AE}"/>
              </a:ext>
            </a:extLst>
          </p:cNvPr>
          <p:cNvSpPr>
            <a:spLocks noGrp="1"/>
          </p:cNvSpPr>
          <p:nvPr/>
        </p:nvSpPr>
        <p:spPr>
          <a:xfrm>
            <a:off x="4476750" y="2400300"/>
            <a:ext cx="285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Fascicoli, prenotazioni e portali sanitari che aderiscono.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BAC6589-0085-4436-B06E-C154D9C7510A}"/>
              </a:ext>
            </a:extLst>
          </p:cNvPr>
          <p:cNvSpPr>
            <a:spLocks noGrp="1"/>
          </p:cNvSpPr>
          <p:nvPr/>
        </p:nvSpPr>
        <p:spPr>
          <a:xfrm>
            <a:off x="7905750" y="2038350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275" b="1">
                <a:solidFill>
                  <a:srgbClr val="0D5EA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D5EAF"/>
                </a:solidFill>
                <a:latin typeface="Aptos"/>
                <a:ea typeface="Aptos"/>
                <a:cs typeface="Aptos"/>
              </a:rPr>
              <a:t>FISCO E PREVIDENZA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E338A95-B9DB-44AF-98DB-72F2F6A9A0CB}"/>
              </a:ext>
            </a:extLst>
          </p:cNvPr>
          <p:cNvSpPr>
            <a:spLocks noGrp="1"/>
          </p:cNvSpPr>
          <p:nvPr/>
        </p:nvSpPr>
        <p:spPr>
          <a:xfrm>
            <a:off x="7905750" y="2400300"/>
            <a:ext cx="285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Pratiche, posizioni personali e comunicazioni.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D4F89DE-4D17-4D0B-A389-60A57B23D2C8}"/>
              </a:ext>
            </a:extLst>
          </p:cNvPr>
          <p:cNvSpPr>
            <a:spLocks noGrp="1"/>
          </p:cNvSpPr>
          <p:nvPr/>
        </p:nvSpPr>
        <p:spPr>
          <a:xfrm>
            <a:off x="4476750" y="3276600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275" b="1">
                <a:solidFill>
                  <a:srgbClr val="0D5EA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D5EAF"/>
                </a:solidFill>
                <a:latin typeface="Aptos"/>
                <a:ea typeface="Aptos"/>
                <a:cs typeface="Aptos"/>
              </a:rPr>
              <a:t>COMUNI E TERRITORIO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5200C61-6BCF-472D-A485-361BBA89F3A3}"/>
              </a:ext>
            </a:extLst>
          </p:cNvPr>
          <p:cNvSpPr>
            <a:spLocks noGrp="1"/>
          </p:cNvSpPr>
          <p:nvPr/>
        </p:nvSpPr>
        <p:spPr>
          <a:xfrm>
            <a:off x="4476750" y="3638550"/>
            <a:ext cx="285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Certificati, tributi e servizi locali.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291BE8D-3C9E-46D8-85C4-78F6F8AEE6E0}"/>
              </a:ext>
            </a:extLst>
          </p:cNvPr>
          <p:cNvSpPr>
            <a:spLocks noGrp="1"/>
          </p:cNvSpPr>
          <p:nvPr/>
        </p:nvSpPr>
        <p:spPr>
          <a:xfrm>
            <a:off x="7905750" y="3276600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275" b="1">
                <a:solidFill>
                  <a:srgbClr val="0D5EA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D5EAF"/>
                </a:solidFill>
                <a:latin typeface="Aptos"/>
                <a:ea typeface="Aptos"/>
                <a:cs typeface="Aptos"/>
              </a:rPr>
              <a:t>SCUOLA E UNIVERSITÀ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89AFEEE-8B4D-4FBA-AEFD-68F65B1DAB13}"/>
              </a:ext>
            </a:extLst>
          </p:cNvPr>
          <p:cNvSpPr>
            <a:spLocks noGrp="1"/>
          </p:cNvSpPr>
          <p:nvPr/>
        </p:nvSpPr>
        <p:spPr>
          <a:xfrm>
            <a:off x="7905750" y="3638550"/>
            <a:ext cx="285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Istanze, iscrizioni e portali dedicati.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EA75415-A122-4C95-A940-5BE95BCD94EA}"/>
              </a:ext>
            </a:extLst>
          </p:cNvPr>
          <p:cNvSpPr>
            <a:spLocks noGrp="1"/>
          </p:cNvSpPr>
          <p:nvPr/>
        </p:nvSpPr>
        <p:spPr>
          <a:xfrm>
            <a:off x="4476750" y="4514850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275" b="1">
                <a:solidFill>
                  <a:srgbClr val="0D5EA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D5EAF"/>
                </a:solidFill>
                <a:latin typeface="Aptos"/>
                <a:ea typeface="Aptos"/>
                <a:cs typeface="Aptos"/>
              </a:rPr>
              <a:t>MOBILITÀ E SERVIZI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9EFCDEE-08BB-44B6-9250-35D642BEE838}"/>
              </a:ext>
            </a:extLst>
          </p:cNvPr>
          <p:cNvSpPr>
            <a:spLocks noGrp="1"/>
          </p:cNvSpPr>
          <p:nvPr/>
        </p:nvSpPr>
        <p:spPr>
          <a:xfrm>
            <a:off x="4476750" y="4876800"/>
            <a:ext cx="285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Accessi digitali offerti da enti e gestori aderenti.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03CAD1E-7D5D-401E-BC2A-8431772DB611}"/>
              </a:ext>
            </a:extLst>
          </p:cNvPr>
          <p:cNvSpPr>
            <a:spLocks noGrp="1"/>
          </p:cNvSpPr>
          <p:nvPr/>
        </p:nvSpPr>
        <p:spPr>
          <a:xfrm>
            <a:off x="7905750" y="4514850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275" b="1">
                <a:solidFill>
                  <a:srgbClr val="C8102E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8102E"/>
                </a:solidFill>
                <a:latin typeface="Aptos"/>
                <a:ea typeface="Aptos"/>
                <a:cs typeface="Aptos"/>
              </a:rPr>
              <a:t>PRIVATI ADERENTI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DC281A5-2A84-4A20-A0E2-D9F9A1A465CA}"/>
              </a:ext>
            </a:extLst>
          </p:cNvPr>
          <p:cNvSpPr>
            <a:spLocks noGrp="1"/>
          </p:cNvSpPr>
          <p:nvPr/>
        </p:nvSpPr>
        <p:spPr>
          <a:xfrm>
            <a:off x="7905750" y="4876800"/>
            <a:ext cx="285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Servizi che integrano l’autenticazione CIE.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4251EEB-DFAD-478D-9ACA-99319E1CA4F9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10287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16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La disponibilità concreta va sempre verificata sul sito del singolo servizio.</a:t>
            </a:r>
          </a:p>
        </p:txBody>
      </p:sp>
      <p:sp>
        <p:nvSpPr>
          <p:cNvPr id="21" name="Connettore diritto 20">
            <a:extLst>
              <a:ext uri="{FF2B5EF4-FFF2-40B4-BE49-F238E27FC236}">
                <a16:creationId xmlns:a16="http://schemas.microsoft.com/office/drawing/2014/main" id="{BEFD05D4-0C4E-4BE5-9382-CED6FC994E7D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087A83AA-03F6-4722-B747-A4E866E669D6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8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Fonte: Portale CIE — elenco e servizi aderenti</a:t>
            </a:r>
          </a:p>
        </p:txBody>
      </p:sp>
    </p:spTree>
    <p:extLst>
      <p:ext uri="{BB962C8B-B14F-4D97-AF65-F5344CB8AC3E}">
        <p14:creationId xmlns:p14="http://schemas.microsoft.com/office/powerpoint/2010/main" val="1405216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029D8051-BCA7-4816-B638-28CD68B37CC6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C8102E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8102E"/>
                </a:solidFill>
                <a:latin typeface="Aptos"/>
                <a:ea typeface="Aptos"/>
                <a:cs typeface="Aptos"/>
              </a:rPr>
              <a:t>BUONE PRATICHE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CE68C24-C54E-45D8-B2C7-68BDD162E0B0}"/>
              </a:ext>
            </a:extLst>
          </p:cNvPr>
          <p:cNvSpPr>
            <a:spLocks noGrp="1"/>
          </p:cNvSpPr>
          <p:nvPr/>
        </p:nvSpPr>
        <p:spPr>
          <a:xfrm>
            <a:off x="685800" y="714375"/>
            <a:ext cx="98107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409"/>
          </a:bodyPr>
          <a:lstStyle/>
          <a:p>
            <a:pPr algn="l">
              <a:lnSpc>
                <a:spcPct val="95000"/>
              </a:lnSpc>
              <a:buNone/>
              <a:def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La sicurezza è condivisa tra sistema e cittadino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F7B1E85-E386-43AF-9BB8-C6FA7E24D1A5}"/>
              </a:ext>
            </a:extLst>
          </p:cNvPr>
          <p:cNvSpPr>
            <a:spLocks noGrp="1"/>
          </p:cNvSpPr>
          <p:nvPr/>
        </p:nvSpPr>
        <p:spPr>
          <a:xfrm>
            <a:off x="10572750" y="428625"/>
            <a:ext cx="933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2000"/>
              </a:lnSpc>
              <a:buNone/>
              <a:defRPr sz="1050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09 / 12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9900CC39-4D40-4EAF-A0CE-990C34BFC72B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AC36550-97EC-483F-92D4-2CEFE1F817DD}"/>
              </a:ext>
            </a:extLst>
          </p:cNvPr>
          <p:cNvSpPr>
            <a:spLocks noGrp="1"/>
          </p:cNvSpPr>
          <p:nvPr/>
        </p:nvSpPr>
        <p:spPr>
          <a:xfrm>
            <a:off x="876300" y="2114550"/>
            <a:ext cx="409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350" b="1">
                <a:solidFill>
                  <a:srgbClr val="0D5EA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D5EAF"/>
                </a:solidFill>
                <a:latin typeface="Aptos"/>
                <a:ea typeface="Aptos"/>
                <a:cs typeface="Aptos"/>
              </a:rPr>
              <a:t>IL SISTEMA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2C2D0EA-6AC0-4936-ADCE-47CABE8F0471}"/>
              </a:ext>
            </a:extLst>
          </p:cNvPr>
          <p:cNvSpPr>
            <a:spLocks noGrp="1"/>
          </p:cNvSpPr>
          <p:nvPr/>
        </p:nvSpPr>
        <p:spPr>
          <a:xfrm>
            <a:off x="876300" y="2552700"/>
            <a:ext cx="4095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5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Protegge l’accesso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6EB2BB9-6565-452B-AACD-3B61981B1A77}"/>
              </a:ext>
            </a:extLst>
          </p:cNvPr>
          <p:cNvSpPr>
            <a:spLocks noGrp="1"/>
          </p:cNvSpPr>
          <p:nvPr/>
        </p:nvSpPr>
        <p:spPr>
          <a:xfrm>
            <a:off x="876300" y="3295650"/>
            <a:ext cx="409575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35000"/>
              </a:lnSpc>
              <a:buNone/>
              <a:defRPr sz="16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Livelli di autenticazione</a:t>
            </a:r>
          </a:p>
          <a:p>
            <a:pPr algn="l">
              <a:lnSpc>
                <a:spcPct val="135000"/>
              </a:lnSpc>
              <a:buNone/>
              <a:defRPr sz="16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Secondo fattore quando previsto</a:t>
            </a:r>
          </a:p>
          <a:p>
            <a:pPr algn="l">
              <a:lnSpc>
                <a:spcPct val="135000"/>
              </a:lnSpc>
              <a:buNone/>
              <a:defRPr sz="16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Carta e PIN per la garanzia più alta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19714D6-D258-4F09-A288-F04605C7F47D}"/>
              </a:ext>
            </a:extLst>
          </p:cNvPr>
          <p:cNvSpPr>
            <a:spLocks noGrp="1"/>
          </p:cNvSpPr>
          <p:nvPr/>
        </p:nvSpPr>
        <p:spPr>
          <a:xfrm>
            <a:off x="5581650" y="3257550"/>
            <a:ext cx="1047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4800" b="0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4800" b="0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+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FDAE7C6-7811-40CD-9835-AA71D25DDBE7}"/>
              </a:ext>
            </a:extLst>
          </p:cNvPr>
          <p:cNvSpPr>
            <a:spLocks noGrp="1"/>
          </p:cNvSpPr>
          <p:nvPr/>
        </p:nvSpPr>
        <p:spPr>
          <a:xfrm>
            <a:off x="7181850" y="2114550"/>
            <a:ext cx="409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350" b="1">
                <a:solidFill>
                  <a:srgbClr val="C8102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8102E"/>
                </a:solidFill>
                <a:latin typeface="Aptos"/>
                <a:ea typeface="Aptos"/>
                <a:cs typeface="Aptos"/>
              </a:rPr>
              <a:t>TU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80F62BC-5F5B-40A8-82EA-1CE9CADBEE0E}"/>
              </a:ext>
            </a:extLst>
          </p:cNvPr>
          <p:cNvSpPr>
            <a:spLocks noGrp="1"/>
          </p:cNvSpPr>
          <p:nvPr/>
        </p:nvSpPr>
        <p:spPr>
          <a:xfrm>
            <a:off x="7181850" y="2552700"/>
            <a:ext cx="4095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493"/>
          </a:bodyPr>
          <a:lstStyle/>
          <a:p>
            <a:pPr algn="l">
              <a:lnSpc>
                <a:spcPct val="102000"/>
              </a:lnSpc>
              <a:buNone/>
              <a:defRPr sz="25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Proteggi le credenziali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B41E43B-F4EB-40A0-AA27-AB11C6AA85BF}"/>
              </a:ext>
            </a:extLst>
          </p:cNvPr>
          <p:cNvSpPr>
            <a:spLocks noGrp="1"/>
          </p:cNvSpPr>
          <p:nvPr/>
        </p:nvSpPr>
        <p:spPr>
          <a:xfrm>
            <a:off x="7181850" y="3295650"/>
            <a:ext cx="409575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28000"/>
              </a:lnSpc>
              <a:buNone/>
              <a:defRPr sz="16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Controlla dominio e mittente</a:t>
            </a:r>
          </a:p>
          <a:p>
            <a:pPr algn="l">
              <a:lnSpc>
                <a:spcPct val="128000"/>
              </a:lnSpc>
              <a:buNone/>
              <a:defRPr sz="16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Non comunicare PIN, PUK o codici</a:t>
            </a:r>
          </a:p>
          <a:p>
            <a:pPr algn="l">
              <a:lnSpc>
                <a:spcPct val="128000"/>
              </a:lnSpc>
              <a:buNone/>
              <a:defRPr sz="16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Aggiorna app e recapiti</a:t>
            </a:r>
          </a:p>
          <a:p>
            <a:pPr algn="l">
              <a:lnSpc>
                <a:spcPct val="128000"/>
              </a:lnSpc>
              <a:buNone/>
              <a:defRPr sz="16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Blocca subito in caso di smarrimento</a:t>
            </a:r>
          </a:p>
        </p:txBody>
      </p:sp>
      <p:sp>
        <p:nvSpPr>
          <p:cNvPr id="12" name="Connettore diritto 11">
            <a:extLst>
              <a:ext uri="{FF2B5EF4-FFF2-40B4-BE49-F238E27FC236}">
                <a16:creationId xmlns:a16="http://schemas.microsoft.com/office/drawing/2014/main" id="{DC4FB286-186E-4E95-BBCC-42AF1231FA80}"/>
              </a:ext>
            </a:extLst>
          </p:cNvPr>
          <p:cNvSpPr>
            <a:spLocks noGrp="1"/>
          </p:cNvSpPr>
          <p:nvPr/>
        </p:nvSpPr>
        <p:spPr>
          <a:xfrm>
            <a:off x="876300" y="5334000"/>
            <a:ext cx="10401300" cy="0"/>
          </a:xfrm>
          <a:prstGeom prst="line">
            <a:avLst/>
          </a:prstGeom>
          <a:noFill/>
          <a:ln w="19050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2D071E7-FB48-440E-B110-3854D36B150E}"/>
              </a:ext>
            </a:extLst>
          </p:cNvPr>
          <p:cNvSpPr>
            <a:spLocks noGrp="1"/>
          </p:cNvSpPr>
          <p:nvPr/>
        </p:nvSpPr>
        <p:spPr>
          <a:xfrm>
            <a:off x="876300" y="5572125"/>
            <a:ext cx="104013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80"/>
          </a:bodyPr>
          <a:lstStyle/>
          <a:p>
            <a:pPr algn="ctr">
              <a:lnSpc>
                <a:spcPct val="102000"/>
              </a:lnSpc>
              <a:buNone/>
              <a:defRPr sz="1725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Diffida da richieste urgenti: un accesso legittimo non richiede di inviare i tuoi codici a terzi.</a:t>
            </a:r>
          </a:p>
        </p:txBody>
      </p:sp>
      <p:sp>
        <p:nvSpPr>
          <p:cNvPr id="14" name="Connettore diritto 13">
            <a:extLst>
              <a:ext uri="{FF2B5EF4-FFF2-40B4-BE49-F238E27FC236}">
                <a16:creationId xmlns:a16="http://schemas.microsoft.com/office/drawing/2014/main" id="{3D611B49-4E3F-4D72-B225-03C84D685B4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3BE49C5-FD49-4367-8538-E997F09A95FE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8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Fonte: Ministero dell’Interno — sicurezza e assistenza CIE</a:t>
            </a:r>
          </a:p>
        </p:txBody>
      </p:sp>
    </p:spTree>
    <p:extLst>
      <p:ext uri="{BB962C8B-B14F-4D97-AF65-F5344CB8AC3E}">
        <p14:creationId xmlns:p14="http://schemas.microsoft.com/office/powerpoint/2010/main" val="2073520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tangolo 32">
            <a:extLst>
              <a:ext uri="{FF2B5EF4-FFF2-40B4-BE49-F238E27FC236}">
                <a16:creationId xmlns:a16="http://schemas.microsoft.com/office/drawing/2014/main" id="{2398B955-702A-470B-A9E4-61DE916FB442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C8102E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8102E"/>
                </a:solidFill>
                <a:latin typeface="Aptos"/>
                <a:ea typeface="Aptos"/>
                <a:cs typeface="Aptos"/>
              </a:rPr>
              <a:t>ORIENTARSI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4A6C6B3-22CE-421F-9FB0-3735612F84FD}"/>
              </a:ext>
            </a:extLst>
          </p:cNvPr>
          <p:cNvSpPr>
            <a:spLocks noGrp="1"/>
          </p:cNvSpPr>
          <p:nvPr/>
        </p:nvSpPr>
        <p:spPr>
          <a:xfrm>
            <a:off x="685800" y="714375"/>
            <a:ext cx="98107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916"/>
          </a:bodyPr>
          <a:lstStyle/>
          <a:p>
            <a:pPr algn="l">
              <a:lnSpc>
                <a:spcPct val="95000"/>
              </a:lnSpc>
              <a:buNone/>
              <a:def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CIE, CieID e SPID non sono la stessa cosa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BB0F97F-A7CC-4690-94F0-FBE84E8C6BB5}"/>
              </a:ext>
            </a:extLst>
          </p:cNvPr>
          <p:cNvSpPr>
            <a:spLocks noGrp="1"/>
          </p:cNvSpPr>
          <p:nvPr/>
        </p:nvSpPr>
        <p:spPr>
          <a:xfrm>
            <a:off x="10572750" y="428625"/>
            <a:ext cx="933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2000"/>
              </a:lnSpc>
              <a:buNone/>
              <a:defRPr sz="1050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10 / 12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969B703E-701A-465D-9CB6-A47B87D2491A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A1B9244-014E-4ED6-BBE8-F5421365ADAD}"/>
              </a:ext>
            </a:extLst>
          </p:cNvPr>
          <p:cNvSpPr>
            <a:spLocks noGrp="1"/>
          </p:cNvSpPr>
          <p:nvPr/>
        </p:nvSpPr>
        <p:spPr>
          <a:xfrm>
            <a:off x="762000" y="2038350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endParaRPr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2BCE31B-C12F-419D-BCE1-BC83D9323DA3}"/>
              </a:ext>
            </a:extLst>
          </p:cNvPr>
          <p:cNvSpPr>
            <a:spLocks noGrp="1"/>
          </p:cNvSpPr>
          <p:nvPr/>
        </p:nvSpPr>
        <p:spPr>
          <a:xfrm>
            <a:off x="3000375" y="2038350"/>
            <a:ext cx="2809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8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CIE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2084B5C-9E87-4758-9FEF-D3CA869E5689}"/>
              </a:ext>
            </a:extLst>
          </p:cNvPr>
          <p:cNvSpPr>
            <a:spLocks noGrp="1"/>
          </p:cNvSpPr>
          <p:nvPr/>
        </p:nvSpPr>
        <p:spPr>
          <a:xfrm>
            <a:off x="5810250" y="2038350"/>
            <a:ext cx="2809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800" b="1">
                <a:solidFill>
                  <a:srgbClr val="0D5EAF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0D5EAF"/>
                </a:solidFill>
                <a:latin typeface="Aptos Display"/>
                <a:ea typeface="Aptos Display"/>
                <a:cs typeface="Aptos Display"/>
              </a:rPr>
              <a:t>CieID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9A09E18-35D4-4A96-A9DC-F4CA07930712}"/>
              </a:ext>
            </a:extLst>
          </p:cNvPr>
          <p:cNvSpPr>
            <a:spLocks noGrp="1"/>
          </p:cNvSpPr>
          <p:nvPr/>
        </p:nvSpPr>
        <p:spPr>
          <a:xfrm>
            <a:off x="8620125" y="2038350"/>
            <a:ext cx="2809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80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SPID</a:t>
            </a:r>
          </a:p>
        </p:txBody>
      </p:sp>
      <p:sp>
        <p:nvSpPr>
          <p:cNvPr id="9" name="Connettore diritto 8">
            <a:extLst>
              <a:ext uri="{FF2B5EF4-FFF2-40B4-BE49-F238E27FC236}">
                <a16:creationId xmlns:a16="http://schemas.microsoft.com/office/drawing/2014/main" id="{F70347CB-29FA-46C7-A96F-3DA658C7D9E9}"/>
              </a:ext>
            </a:extLst>
          </p:cNvPr>
          <p:cNvSpPr>
            <a:spLocks noGrp="1"/>
          </p:cNvSpPr>
          <p:nvPr/>
        </p:nvSpPr>
        <p:spPr>
          <a:xfrm>
            <a:off x="762000" y="2495550"/>
            <a:ext cx="10668000" cy="0"/>
          </a:xfrm>
          <a:prstGeom prst="line">
            <a:avLst/>
          </a:prstGeom>
          <a:noFill/>
          <a:ln w="19050">
            <a:solidFill>
              <a:srgbClr val="123B5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7C8039C-691B-4F0D-BA1C-5996DBCC24A3}"/>
              </a:ext>
            </a:extLst>
          </p:cNvPr>
          <p:cNvSpPr>
            <a:spLocks noGrp="1"/>
          </p:cNvSpPr>
          <p:nvPr/>
        </p:nvSpPr>
        <p:spPr>
          <a:xfrm>
            <a:off x="762000" y="2647950"/>
            <a:ext cx="20478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COS’È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7B5D0A8-6EDA-487A-9473-6210EC6A3B5C}"/>
              </a:ext>
            </a:extLst>
          </p:cNvPr>
          <p:cNvSpPr>
            <a:spLocks noGrp="1"/>
          </p:cNvSpPr>
          <p:nvPr/>
        </p:nvSpPr>
        <p:spPr>
          <a:xfrm>
            <a:off x="3000375" y="2647950"/>
            <a:ext cx="2619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Documento elettronico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AA575BA-034B-48FF-AF1C-458F318DC63E}"/>
              </a:ext>
            </a:extLst>
          </p:cNvPr>
          <p:cNvSpPr>
            <a:spLocks noGrp="1"/>
          </p:cNvSpPr>
          <p:nvPr/>
        </p:nvSpPr>
        <p:spPr>
          <a:xfrm>
            <a:off x="5810250" y="2647950"/>
            <a:ext cx="2619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Credenziali e modalità collegate alla CIE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0FE0D87-3EC8-4ABD-89A5-941D2A1908F1}"/>
              </a:ext>
            </a:extLst>
          </p:cNvPr>
          <p:cNvSpPr>
            <a:spLocks noGrp="1"/>
          </p:cNvSpPr>
          <p:nvPr/>
        </p:nvSpPr>
        <p:spPr>
          <a:xfrm>
            <a:off x="8620125" y="2647950"/>
            <a:ext cx="2619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Sistema pubblico di identità digitale</a:t>
            </a:r>
          </a:p>
        </p:txBody>
      </p:sp>
      <p:sp>
        <p:nvSpPr>
          <p:cNvPr id="14" name="Connettore diritto 13">
            <a:extLst>
              <a:ext uri="{FF2B5EF4-FFF2-40B4-BE49-F238E27FC236}">
                <a16:creationId xmlns:a16="http://schemas.microsoft.com/office/drawing/2014/main" id="{8AA10B63-9508-4E85-A7C5-D3D074A9D5BF}"/>
              </a:ext>
            </a:extLst>
          </p:cNvPr>
          <p:cNvSpPr>
            <a:spLocks noGrp="1"/>
          </p:cNvSpPr>
          <p:nvPr/>
        </p:nvSpPr>
        <p:spPr>
          <a:xfrm>
            <a:off x="762000" y="3314700"/>
            <a:ext cx="106680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78E11F4-3DDC-4133-B2D6-7672971651B6}"/>
              </a:ext>
            </a:extLst>
          </p:cNvPr>
          <p:cNvSpPr>
            <a:spLocks noGrp="1"/>
          </p:cNvSpPr>
          <p:nvPr/>
        </p:nvSpPr>
        <p:spPr>
          <a:xfrm>
            <a:off x="762000" y="3390900"/>
            <a:ext cx="20478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RILASCIO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B6F07E7-3312-480C-A5BA-D4A3DB41226C}"/>
              </a:ext>
            </a:extLst>
          </p:cNvPr>
          <p:cNvSpPr>
            <a:spLocks noGrp="1"/>
          </p:cNvSpPr>
          <p:nvPr/>
        </p:nvSpPr>
        <p:spPr>
          <a:xfrm>
            <a:off x="3000375" y="3390900"/>
            <a:ext cx="2619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Comune / autorità competente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1C656A3-A4D3-4D91-A784-E1E7965F72B4}"/>
              </a:ext>
            </a:extLst>
          </p:cNvPr>
          <p:cNvSpPr>
            <a:spLocks noGrp="1"/>
          </p:cNvSpPr>
          <p:nvPr/>
        </p:nvSpPr>
        <p:spPr>
          <a:xfrm>
            <a:off x="5810250" y="3390900"/>
            <a:ext cx="2619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Attivazione da parte del titolare CIE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A960F25-3314-4028-92B9-C9B434545A27}"/>
              </a:ext>
            </a:extLst>
          </p:cNvPr>
          <p:cNvSpPr>
            <a:spLocks noGrp="1"/>
          </p:cNvSpPr>
          <p:nvPr/>
        </p:nvSpPr>
        <p:spPr>
          <a:xfrm>
            <a:off x="8620125" y="3390900"/>
            <a:ext cx="2619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Gestori di identità accreditati</a:t>
            </a:r>
          </a:p>
        </p:txBody>
      </p:sp>
      <p:sp>
        <p:nvSpPr>
          <p:cNvPr id="19" name="Connettore diritto 18">
            <a:extLst>
              <a:ext uri="{FF2B5EF4-FFF2-40B4-BE49-F238E27FC236}">
                <a16:creationId xmlns:a16="http://schemas.microsoft.com/office/drawing/2014/main" id="{CE7A6429-F516-40FA-AA05-DE8B4717C458}"/>
              </a:ext>
            </a:extLst>
          </p:cNvPr>
          <p:cNvSpPr>
            <a:spLocks noGrp="1"/>
          </p:cNvSpPr>
          <p:nvPr/>
        </p:nvSpPr>
        <p:spPr>
          <a:xfrm>
            <a:off x="762000" y="4057650"/>
            <a:ext cx="106680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B7EFE3A2-4E4A-4514-BF3E-5EC99EB777C2}"/>
              </a:ext>
            </a:extLst>
          </p:cNvPr>
          <p:cNvSpPr>
            <a:spLocks noGrp="1"/>
          </p:cNvSpPr>
          <p:nvPr/>
        </p:nvSpPr>
        <p:spPr>
          <a:xfrm>
            <a:off x="762000" y="4133850"/>
            <a:ext cx="20478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COSA SERVE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82DEE7A-9517-4DD9-BD72-48CA5258C205}"/>
              </a:ext>
            </a:extLst>
          </p:cNvPr>
          <p:cNvSpPr>
            <a:spLocks noGrp="1"/>
          </p:cNvSpPr>
          <p:nvPr/>
        </p:nvSpPr>
        <p:spPr>
          <a:xfrm>
            <a:off x="3000375" y="4133850"/>
            <a:ext cx="2619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Carta fisica e codici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6A99045D-A61E-4532-8773-8BB119506455}"/>
              </a:ext>
            </a:extLst>
          </p:cNvPr>
          <p:cNvSpPr>
            <a:spLocks noGrp="1"/>
          </p:cNvSpPr>
          <p:nvPr/>
        </p:nvSpPr>
        <p:spPr>
          <a:xfrm>
            <a:off x="5810250" y="4133850"/>
            <a:ext cx="2619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CIE, recapiti e credenziali attivate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3876B9BF-D7A7-4943-B25A-CDF325E2177D}"/>
              </a:ext>
            </a:extLst>
          </p:cNvPr>
          <p:cNvSpPr>
            <a:spLocks noGrp="1"/>
          </p:cNvSpPr>
          <p:nvPr/>
        </p:nvSpPr>
        <p:spPr>
          <a:xfrm>
            <a:off x="8620125" y="4133850"/>
            <a:ext cx="2619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Credenziali del proprio gestore</a:t>
            </a:r>
          </a:p>
        </p:txBody>
      </p:sp>
      <p:sp>
        <p:nvSpPr>
          <p:cNvPr id="24" name="Connettore diritto 23">
            <a:extLst>
              <a:ext uri="{FF2B5EF4-FFF2-40B4-BE49-F238E27FC236}">
                <a16:creationId xmlns:a16="http://schemas.microsoft.com/office/drawing/2014/main" id="{73191BDB-A2AC-4C15-8388-20C7F6402DD7}"/>
              </a:ext>
            </a:extLst>
          </p:cNvPr>
          <p:cNvSpPr>
            <a:spLocks noGrp="1"/>
          </p:cNvSpPr>
          <p:nvPr/>
        </p:nvSpPr>
        <p:spPr>
          <a:xfrm>
            <a:off x="762000" y="4800600"/>
            <a:ext cx="106680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CD97DCEC-E4ED-4C7A-97FF-70196ACC2AB6}"/>
              </a:ext>
            </a:extLst>
          </p:cNvPr>
          <p:cNvSpPr>
            <a:spLocks noGrp="1"/>
          </p:cNvSpPr>
          <p:nvPr/>
        </p:nvSpPr>
        <p:spPr>
          <a:xfrm>
            <a:off x="762000" y="4876800"/>
            <a:ext cx="20478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DOVE FUNZIONA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D2F128AF-0F2A-491F-8E50-B9457A8DC223}"/>
              </a:ext>
            </a:extLst>
          </p:cNvPr>
          <p:cNvSpPr>
            <a:spLocks noGrp="1"/>
          </p:cNvSpPr>
          <p:nvPr/>
        </p:nvSpPr>
        <p:spPr>
          <a:xfrm>
            <a:off x="3000375" y="4876800"/>
            <a:ext cx="2619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Identificazione e servizi compatibili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87E288E0-5CDC-4531-9D74-0F49C0E1D6C4}"/>
              </a:ext>
            </a:extLst>
          </p:cNvPr>
          <p:cNvSpPr>
            <a:spLocks noGrp="1"/>
          </p:cNvSpPr>
          <p:nvPr/>
        </p:nvSpPr>
        <p:spPr>
          <a:xfrm>
            <a:off x="5810250" y="4876800"/>
            <a:ext cx="2619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Servizi con “Entra con CIE”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CD589996-D796-47AA-A331-ED3AB047CBFA}"/>
              </a:ext>
            </a:extLst>
          </p:cNvPr>
          <p:cNvSpPr>
            <a:spLocks noGrp="1"/>
          </p:cNvSpPr>
          <p:nvPr/>
        </p:nvSpPr>
        <p:spPr>
          <a:xfrm>
            <a:off x="8620125" y="4876800"/>
            <a:ext cx="2619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7324D"/>
                </a:solidFill>
                <a:latin typeface="Aptos"/>
                <a:ea typeface="Aptos"/>
                <a:cs typeface="Aptos"/>
              </a:rPr>
              <a:t>Servizi con “Entra con SPID”</a:t>
            </a:r>
          </a:p>
        </p:txBody>
      </p:sp>
      <p:sp>
        <p:nvSpPr>
          <p:cNvPr id="29" name="Connettore diritto 28">
            <a:extLst>
              <a:ext uri="{FF2B5EF4-FFF2-40B4-BE49-F238E27FC236}">
                <a16:creationId xmlns:a16="http://schemas.microsoft.com/office/drawing/2014/main" id="{0834877B-D11E-49CC-8DA7-BD149838E658}"/>
              </a:ext>
            </a:extLst>
          </p:cNvPr>
          <p:cNvSpPr>
            <a:spLocks noGrp="1"/>
          </p:cNvSpPr>
          <p:nvPr/>
        </p:nvSpPr>
        <p:spPr>
          <a:xfrm>
            <a:off x="762000" y="5543550"/>
            <a:ext cx="106680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9FA58C03-DD28-46BC-8B45-A0B542E212F4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16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CIE e SPID possono coesistere: il servizio indica quali identità accetta.</a:t>
            </a:r>
          </a:p>
        </p:txBody>
      </p:sp>
      <p:sp>
        <p:nvSpPr>
          <p:cNvPr id="31" name="Connettore diritto 30">
            <a:extLst>
              <a:ext uri="{FF2B5EF4-FFF2-40B4-BE49-F238E27FC236}">
                <a16:creationId xmlns:a16="http://schemas.microsoft.com/office/drawing/2014/main" id="{C03F2975-1FF1-4699-A56E-744FEE37ACE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1AB87A30-5D9E-4F5C-A2F9-DFDE19892BD6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8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Fonte: Ministero dell’Interno · AgID</a:t>
            </a:r>
          </a:p>
        </p:txBody>
      </p:sp>
    </p:spTree>
    <p:extLst>
      <p:ext uri="{BB962C8B-B14F-4D97-AF65-F5344CB8AC3E}">
        <p14:creationId xmlns:p14="http://schemas.microsoft.com/office/powerpoint/2010/main" val="478581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7C987184-2C10-44EA-BE0D-7741213093A0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666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C8102E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8102E"/>
                </a:solidFill>
                <a:latin typeface="Aptos"/>
                <a:ea typeface="Aptos"/>
                <a:cs typeface="Aptos"/>
              </a:rPr>
              <a:t>EUROPA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D11E426-4509-4920-8295-8374896D9C7E}"/>
              </a:ext>
            </a:extLst>
          </p:cNvPr>
          <p:cNvSpPr>
            <a:spLocks noGrp="1"/>
          </p:cNvSpPr>
          <p:nvPr/>
        </p:nvSpPr>
        <p:spPr>
          <a:xfrm>
            <a:off x="685800" y="714375"/>
            <a:ext cx="98107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7909" lnSpcReduction="10000"/>
          </a:bodyPr>
          <a:lstStyle/>
          <a:p>
            <a:pPr algn="l">
              <a:lnSpc>
                <a:spcPct val="95000"/>
              </a:lnSpc>
              <a:buNone/>
              <a:def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CieID si inserisce nel quadro europeo delle identità digitali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D6928EB-1AEC-4F3C-B6CC-F3E22A01FE08}"/>
              </a:ext>
            </a:extLst>
          </p:cNvPr>
          <p:cNvSpPr>
            <a:spLocks noGrp="1"/>
          </p:cNvSpPr>
          <p:nvPr/>
        </p:nvSpPr>
        <p:spPr>
          <a:xfrm>
            <a:off x="10572750" y="428625"/>
            <a:ext cx="933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2000"/>
              </a:lnSpc>
              <a:buNone/>
              <a:defRPr sz="1050" b="1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5E6D79"/>
                </a:solidFill>
                <a:latin typeface="Aptos"/>
                <a:ea typeface="Aptos"/>
                <a:cs typeface="Aptos"/>
              </a:rPr>
              <a:t>11 / 12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4FB0F65A-57CE-4E41-88EF-E0111B2AF716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Connettore diritto 4">
            <a:extLst>
              <a:ext uri="{FF2B5EF4-FFF2-40B4-BE49-F238E27FC236}">
                <a16:creationId xmlns:a16="http://schemas.microsoft.com/office/drawing/2014/main" id="{47413452-A58D-4910-A902-E3B6C59533B5}"/>
              </a:ext>
            </a:extLst>
          </p:cNvPr>
          <p:cNvSpPr>
            <a:spLocks noGrp="1"/>
          </p:cNvSpPr>
          <p:nvPr/>
        </p:nvSpPr>
        <p:spPr>
          <a:xfrm>
            <a:off x="1524000" y="3219450"/>
            <a:ext cx="9144000" cy="0"/>
          </a:xfrm>
          <a:prstGeom prst="line">
            <a:avLst/>
          </a:prstGeom>
          <a:noFill/>
          <a:ln w="28575">
            <a:solidFill>
              <a:srgbClr val="0D5EA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D0A0BE7D-DAE2-4E97-A1F4-8299EBA1E565}"/>
              </a:ext>
            </a:extLst>
          </p:cNvPr>
          <p:cNvSpPr>
            <a:spLocks noGrp="1"/>
          </p:cNvSpPr>
          <p:nvPr/>
        </p:nvSpPr>
        <p:spPr>
          <a:xfrm>
            <a:off x="1476375" y="2886075"/>
            <a:ext cx="666750" cy="666750"/>
          </a:xfrm>
          <a:prstGeom prst="ellipse">
            <a:avLst/>
          </a:prstGeom>
          <a:solidFill>
            <a:srgbClr val="0D5EAF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AF370DA-7E44-49B5-8C07-4AC75FCD503E}"/>
              </a:ext>
            </a:extLst>
          </p:cNvPr>
          <p:cNvSpPr>
            <a:spLocks noGrp="1"/>
          </p:cNvSpPr>
          <p:nvPr/>
        </p:nvSpPr>
        <p:spPr>
          <a:xfrm>
            <a:off x="1543050" y="3057525"/>
            <a:ext cx="533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IT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EB901A1-8D78-493E-A4BC-2905CCD495E4}"/>
              </a:ext>
            </a:extLst>
          </p:cNvPr>
          <p:cNvSpPr>
            <a:spLocks noGrp="1"/>
          </p:cNvSpPr>
          <p:nvPr/>
        </p:nvSpPr>
        <p:spPr>
          <a:xfrm>
            <a:off x="571500" y="3867150"/>
            <a:ext cx="2476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13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IDENTITÀ NAZIONALE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EE7DFEB-A5FE-4AF8-A715-863BF50D6788}"/>
              </a:ext>
            </a:extLst>
          </p:cNvPr>
          <p:cNvSpPr>
            <a:spLocks noGrp="1"/>
          </p:cNvSpPr>
          <p:nvPr/>
        </p:nvSpPr>
        <p:spPr>
          <a:xfrm>
            <a:off x="381000" y="4343400"/>
            <a:ext cx="2857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8000"/>
              </a:lnSpc>
              <a:buNone/>
              <a:defRPr sz="1350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La CIE associa un’identità elettronica al documento italiano.</a:t>
            </a: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A52E1B48-2DD8-4DD0-A10A-F9A1FAC18038}"/>
              </a:ext>
            </a:extLst>
          </p:cNvPr>
          <p:cNvSpPr>
            <a:spLocks noGrp="1"/>
          </p:cNvSpPr>
          <p:nvPr/>
        </p:nvSpPr>
        <p:spPr>
          <a:xfrm>
            <a:off x="5762625" y="2886075"/>
            <a:ext cx="666750" cy="666750"/>
          </a:xfrm>
          <a:prstGeom prst="ellipse">
            <a:avLst/>
          </a:prstGeom>
          <a:solidFill>
            <a:srgbClr val="C8102E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C036A0F-822C-4049-8705-7C7B6816E01F}"/>
              </a:ext>
            </a:extLst>
          </p:cNvPr>
          <p:cNvSpPr>
            <a:spLocks noGrp="1"/>
          </p:cNvSpPr>
          <p:nvPr/>
        </p:nvSpPr>
        <p:spPr>
          <a:xfrm>
            <a:off x="5829300" y="3057525"/>
            <a:ext cx="533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EU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EEA59E6-01B6-4956-81C3-D3A6E2776D9E}"/>
              </a:ext>
            </a:extLst>
          </p:cNvPr>
          <p:cNvSpPr>
            <a:spLocks noGrp="1"/>
          </p:cNvSpPr>
          <p:nvPr/>
        </p:nvSpPr>
        <p:spPr>
          <a:xfrm>
            <a:off x="4857750" y="3867150"/>
            <a:ext cx="2476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13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eIDAS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49A4F3F-6BE3-4305-BF6C-4F263A00CF3E}"/>
              </a:ext>
            </a:extLst>
          </p:cNvPr>
          <p:cNvSpPr>
            <a:spLocks noGrp="1"/>
          </p:cNvSpPr>
          <p:nvPr/>
        </p:nvSpPr>
        <p:spPr>
          <a:xfrm>
            <a:off x="4667250" y="4343400"/>
            <a:ext cx="2857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8000"/>
              </a:lnSpc>
              <a:buNone/>
              <a:defRPr sz="1350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Il quadro europeo disciplina riconoscimento e interoperabilità delle identità notificate.</a:t>
            </a: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13A76FEE-59F0-4E30-A906-B99C835A0826}"/>
              </a:ext>
            </a:extLst>
          </p:cNvPr>
          <p:cNvSpPr>
            <a:spLocks noGrp="1"/>
          </p:cNvSpPr>
          <p:nvPr/>
        </p:nvSpPr>
        <p:spPr>
          <a:xfrm>
            <a:off x="10048875" y="2886075"/>
            <a:ext cx="666750" cy="666750"/>
          </a:xfrm>
          <a:prstGeom prst="ellipse">
            <a:avLst/>
          </a:prstGeom>
          <a:solidFill>
            <a:srgbClr val="0D5EAF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46FDB12-D50B-403D-9D85-32EB664D5491}"/>
              </a:ext>
            </a:extLst>
          </p:cNvPr>
          <p:cNvSpPr>
            <a:spLocks noGrp="1"/>
          </p:cNvSpPr>
          <p:nvPr/>
        </p:nvSpPr>
        <p:spPr>
          <a:xfrm>
            <a:off x="10115550" y="3057525"/>
            <a:ext cx="533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→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BEA0B9C-426D-46EF-81C7-B518ED2C1168}"/>
              </a:ext>
            </a:extLst>
          </p:cNvPr>
          <p:cNvSpPr>
            <a:spLocks noGrp="1"/>
          </p:cNvSpPr>
          <p:nvPr/>
        </p:nvSpPr>
        <p:spPr>
          <a:xfrm>
            <a:off x="9144000" y="3867150"/>
            <a:ext cx="2476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13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23B5D"/>
                </a:solidFill>
                <a:latin typeface="Aptos Display"/>
                <a:ea typeface="Aptos Display"/>
                <a:cs typeface="Aptos Display"/>
              </a:rPr>
              <a:t>PORTAFOGLIO EUROPEO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8C0FE1E-A4E5-46D0-999F-57F0C3798981}"/>
              </a:ext>
            </a:extLst>
          </p:cNvPr>
          <p:cNvSpPr>
            <a:spLocks noGrp="1"/>
          </p:cNvSpPr>
          <p:nvPr/>
        </p:nvSpPr>
        <p:spPr>
          <a:xfrm>
            <a:off x="8953500" y="4343400"/>
            <a:ext cx="2857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8000"/>
              </a:lnSpc>
              <a:buNone/>
              <a:defRPr sz="1350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Il wallet europeo estende il modello verso credenziali digitali riutilizzabili.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23DADE90-1A50-4761-A7ED-6D63F18F337D}"/>
              </a:ext>
            </a:extLst>
          </p:cNvPr>
          <p:cNvSpPr>
            <a:spLocks noGrp="1"/>
          </p:cNvSpPr>
          <p:nvPr/>
        </p:nvSpPr>
        <p:spPr>
          <a:xfrm>
            <a:off x="1333500" y="5657850"/>
            <a:ext cx="9525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115"/>
          </a:bodyPr>
          <a:lstStyle/>
          <a:p>
            <a:pPr algn="ctr">
              <a:lnSpc>
                <a:spcPct val="102000"/>
              </a:lnSpc>
              <a:buNone/>
              <a:defRPr sz="1725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1">
                <a:solidFill>
                  <a:srgbClr val="C8102E"/>
                </a:solidFill>
                <a:latin typeface="Aptos Display"/>
                <a:ea typeface="Aptos Display"/>
                <a:cs typeface="Aptos Display"/>
              </a:rPr>
              <a:t>L’accesso transfrontaliero dipende dal servizio, dal Paese e dall’integrazione disponibile.</a:t>
            </a:r>
          </a:p>
        </p:txBody>
      </p:sp>
      <p:sp>
        <p:nvSpPr>
          <p:cNvPr id="19" name="Connettore diritto 18">
            <a:extLst>
              <a:ext uri="{FF2B5EF4-FFF2-40B4-BE49-F238E27FC236}">
                <a16:creationId xmlns:a16="http://schemas.microsoft.com/office/drawing/2014/main" id="{A660D61A-69F8-4863-A238-11C3FC35377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820400" cy="0"/>
          </a:xfrm>
          <a:prstGeom prst="line">
            <a:avLst/>
          </a:prstGeom>
          <a:noFill/>
          <a:ln w="9525">
            <a:solidFill>
              <a:srgbClr val="C8D6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9FC22CE-2384-4CB4-B9CF-3B713E5A4DDF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825" b="0">
                <a:solidFill>
                  <a:srgbClr val="5E6D79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5E6D79"/>
                </a:solidFill>
                <a:latin typeface="Aptos"/>
                <a:ea typeface="Aptos"/>
                <a:cs typeface="Aptos"/>
              </a:rPr>
              <a:t>Fonte: AgID — eIDAS · Commissione europea — European Digital Identity</a:t>
            </a:r>
          </a:p>
        </p:txBody>
      </p:sp>
    </p:spTree>
    <p:extLst>
      <p:ext uri="{BB962C8B-B14F-4D97-AF65-F5344CB8AC3E}">
        <p14:creationId xmlns:p14="http://schemas.microsoft.com/office/powerpoint/2010/main" val="1648472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>
            <a:extLst>
              <a:ext uri="{FF2B5EF4-FFF2-40B4-BE49-F238E27FC236}">
                <a16:creationId xmlns:a16="http://schemas.microsoft.com/office/drawing/2014/main" id="{6774C014-5BDA-4AB0-A93B-8F81757A089C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125" b="1">
                <a:solidFill>
                  <a:srgbClr val="F3B3B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3B3BF"/>
                </a:solidFill>
                <a:latin typeface="Aptos"/>
                <a:ea typeface="Aptos"/>
                <a:cs typeface="Aptos"/>
              </a:rPr>
              <a:t>TRE AZIONI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B0632FF-1793-4EC4-BA0D-4DDEE8F96C4C}"/>
              </a:ext>
            </a:extLst>
          </p:cNvPr>
          <p:cNvSpPr>
            <a:spLocks noGrp="1"/>
          </p:cNvSpPr>
          <p:nvPr/>
        </p:nvSpPr>
        <p:spPr>
          <a:xfrm>
            <a:off x="685800" y="857250"/>
            <a:ext cx="10191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5000"/>
              </a:lnSpc>
              <a:buNone/>
              <a:defRPr sz="36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Per iniziare: attiva, prova, proteggi</a:t>
            </a:r>
          </a:p>
        </p:txBody>
      </p:sp>
      <p:sp>
        <p:nvSpPr>
          <p:cNvPr id="3" name="Connettore diritto 2">
            <a:extLst>
              <a:ext uri="{FF2B5EF4-FFF2-40B4-BE49-F238E27FC236}">
                <a16:creationId xmlns:a16="http://schemas.microsoft.com/office/drawing/2014/main" id="{72541C01-9EB3-4CB0-AEE6-D167CD470B88}"/>
              </a:ext>
            </a:extLst>
          </p:cNvPr>
          <p:cNvSpPr>
            <a:spLocks noGrp="1"/>
          </p:cNvSpPr>
          <p:nvPr/>
        </p:nvSpPr>
        <p:spPr>
          <a:xfrm>
            <a:off x="685800" y="1733550"/>
            <a:ext cx="10820400" cy="0"/>
          </a:xfrm>
          <a:prstGeom prst="line">
            <a:avLst/>
          </a:prstGeom>
          <a:noFill/>
          <a:ln w="9525">
            <a:solidFill>
              <a:srgbClr val="5D789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DE64133-2E2B-4B32-9F2D-ECEC0DCDE98B}"/>
              </a:ext>
            </a:extLst>
          </p:cNvPr>
          <p:cNvSpPr>
            <a:spLocks noGrp="1"/>
          </p:cNvSpPr>
          <p:nvPr/>
        </p:nvSpPr>
        <p:spPr>
          <a:xfrm>
            <a:off x="723900" y="2133600"/>
            <a:ext cx="666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700" b="1">
                <a:solidFill>
                  <a:srgbClr val="F3B3BF"/>
                </a:solidFill>
                <a:latin typeface="Aptos Display"/>
                <a:ea typeface="Aptos Display"/>
                <a:cs typeface="Aptos Display"/>
              </a:defRPr>
            </a:pPr>
            <a:r>
              <a:rPr sz="2700" b="1">
                <a:solidFill>
                  <a:srgbClr val="F3B3BF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5E83326-F924-46A2-BBA6-D2AA5FA4100E}"/>
              </a:ext>
            </a:extLst>
          </p:cNvPr>
          <p:cNvSpPr>
            <a:spLocks noGrp="1"/>
          </p:cNvSpPr>
          <p:nvPr/>
        </p:nvSpPr>
        <p:spPr>
          <a:xfrm>
            <a:off x="723900" y="2686050"/>
            <a:ext cx="2952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8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ATTIVA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C590F99-D9F2-43D7-8042-61B07668E3AA}"/>
              </a:ext>
            </a:extLst>
          </p:cNvPr>
          <p:cNvSpPr>
            <a:spLocks noGrp="1"/>
          </p:cNvSpPr>
          <p:nvPr/>
        </p:nvSpPr>
        <p:spPr>
          <a:xfrm>
            <a:off x="723900" y="33909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0">
                <a:solidFill>
                  <a:srgbClr val="D7E2E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D7E2EB"/>
                </a:solidFill>
                <a:latin typeface="Aptos"/>
                <a:ea typeface="Aptos"/>
                <a:cs typeface="Aptos"/>
              </a:rPr>
              <a:t>Completa l’attivazione sui canali ufficiali e verifica i recapiti.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C6C5E3D-7E7F-47CD-AABB-DC0F81B1415D}"/>
              </a:ext>
            </a:extLst>
          </p:cNvPr>
          <p:cNvSpPr>
            <a:spLocks noGrp="1"/>
          </p:cNvSpPr>
          <p:nvPr/>
        </p:nvSpPr>
        <p:spPr>
          <a:xfrm>
            <a:off x="4343400" y="2133600"/>
            <a:ext cx="666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700" b="1">
                <a:solidFill>
                  <a:srgbClr val="F3B3BF"/>
                </a:solidFill>
                <a:latin typeface="Aptos Display"/>
                <a:ea typeface="Aptos Display"/>
                <a:cs typeface="Aptos Display"/>
              </a:defRPr>
            </a:pPr>
            <a:r>
              <a:rPr sz="2700" b="1">
                <a:solidFill>
                  <a:srgbClr val="F3B3BF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654AA0C-A18E-45FA-A19B-56C4ECCB9A95}"/>
              </a:ext>
            </a:extLst>
          </p:cNvPr>
          <p:cNvSpPr>
            <a:spLocks noGrp="1"/>
          </p:cNvSpPr>
          <p:nvPr/>
        </p:nvSpPr>
        <p:spPr>
          <a:xfrm>
            <a:off x="4343400" y="2686050"/>
            <a:ext cx="2952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8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PROVA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73C2931-3957-446B-AC5A-7F347D71F960}"/>
              </a:ext>
            </a:extLst>
          </p:cNvPr>
          <p:cNvSpPr>
            <a:spLocks noGrp="1"/>
          </p:cNvSpPr>
          <p:nvPr/>
        </p:nvSpPr>
        <p:spPr>
          <a:xfrm>
            <a:off x="4343400" y="33909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0">
                <a:solidFill>
                  <a:srgbClr val="D7E2E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D7E2EB"/>
                </a:solidFill>
                <a:latin typeface="Aptos"/>
                <a:ea typeface="Aptos"/>
                <a:cs typeface="Aptos"/>
              </a:rPr>
              <a:t>Accedi a un servizio aderente e familiarizza con il flusso.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249A806-85E6-4916-9F09-3000563885CA}"/>
              </a:ext>
            </a:extLst>
          </p:cNvPr>
          <p:cNvSpPr>
            <a:spLocks noGrp="1"/>
          </p:cNvSpPr>
          <p:nvPr/>
        </p:nvSpPr>
        <p:spPr>
          <a:xfrm>
            <a:off x="7962900" y="2133600"/>
            <a:ext cx="666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700" b="1">
                <a:solidFill>
                  <a:srgbClr val="F3B3BF"/>
                </a:solidFill>
                <a:latin typeface="Aptos Display"/>
                <a:ea typeface="Aptos Display"/>
                <a:cs typeface="Aptos Display"/>
              </a:defRPr>
            </a:pPr>
            <a:r>
              <a:rPr sz="2700" b="1">
                <a:solidFill>
                  <a:srgbClr val="F3B3BF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E97BC83-F909-47AF-85A5-5796457F8429}"/>
              </a:ext>
            </a:extLst>
          </p:cNvPr>
          <p:cNvSpPr>
            <a:spLocks noGrp="1"/>
          </p:cNvSpPr>
          <p:nvPr/>
        </p:nvSpPr>
        <p:spPr>
          <a:xfrm>
            <a:off x="7962900" y="2686050"/>
            <a:ext cx="314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8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8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PROTEGGI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C6DDE48-844B-4FE7-BC8F-2CCBC5492FC6}"/>
              </a:ext>
            </a:extLst>
          </p:cNvPr>
          <p:cNvSpPr>
            <a:spLocks noGrp="1"/>
          </p:cNvSpPr>
          <p:nvPr/>
        </p:nvSpPr>
        <p:spPr>
          <a:xfrm>
            <a:off x="7962900" y="3390900"/>
            <a:ext cx="3143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500" b="0">
                <a:solidFill>
                  <a:srgbClr val="D7E2E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D7E2EB"/>
                </a:solidFill>
                <a:latin typeface="Aptos"/>
                <a:ea typeface="Aptos"/>
                <a:cs typeface="Aptos"/>
              </a:rPr>
              <a:t>Conserva PIN e PUK separati e riconosci i tentativi di phishing.</a:t>
            </a:r>
          </a:p>
        </p:txBody>
      </p:sp>
      <p:sp>
        <p:nvSpPr>
          <p:cNvPr id="13" name="Connettore diritto 12">
            <a:extLst>
              <a:ext uri="{FF2B5EF4-FFF2-40B4-BE49-F238E27FC236}">
                <a16:creationId xmlns:a16="http://schemas.microsoft.com/office/drawing/2014/main" id="{D122D839-055D-40CB-ADE9-E39F6006EA5B}"/>
              </a:ext>
            </a:extLst>
          </p:cNvPr>
          <p:cNvSpPr>
            <a:spLocks noGrp="1"/>
          </p:cNvSpPr>
          <p:nvPr/>
        </p:nvSpPr>
        <p:spPr>
          <a:xfrm>
            <a:off x="685800" y="4781550"/>
            <a:ext cx="10820400" cy="0"/>
          </a:xfrm>
          <a:prstGeom prst="line">
            <a:avLst/>
          </a:prstGeom>
          <a:noFill/>
          <a:ln w="9525">
            <a:solidFill>
              <a:srgbClr val="5D789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D8E7039-6113-440F-8F09-8732DFB83385}"/>
              </a:ext>
            </a:extLst>
          </p:cNvPr>
          <p:cNvSpPr>
            <a:spLocks noGrp="1"/>
          </p:cNvSpPr>
          <p:nvPr/>
        </p:nvSpPr>
        <p:spPr>
          <a:xfrm>
            <a:off x="685800" y="5048250"/>
            <a:ext cx="2667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050" b="1">
                <a:solidFill>
                  <a:srgbClr val="F3B3B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3B3BF"/>
                </a:solidFill>
                <a:latin typeface="Aptos"/>
                <a:ea typeface="Aptos"/>
                <a:cs typeface="Aptos"/>
              </a:rPr>
              <a:t>RIFERIMENTI UFFICIALI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47F0138-0CE2-4113-BC0D-FA3F1F7CA066}"/>
              </a:ext>
            </a:extLst>
          </p:cNvPr>
          <p:cNvSpPr>
            <a:spLocks noGrp="1"/>
          </p:cNvSpPr>
          <p:nvPr/>
        </p:nvSpPr>
        <p:spPr>
          <a:xfrm>
            <a:off x="685800" y="5410200"/>
            <a:ext cx="10191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cie.gov.it   ·   cartaidentita.interno.gov.it   ·   agid.gov.it/it/piattaforme/eidas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F9171B6-4D74-4366-A50D-DD5CF7AB8656}"/>
              </a:ext>
            </a:extLst>
          </p:cNvPr>
          <p:cNvSpPr>
            <a:spLocks noGrp="1"/>
          </p:cNvSpPr>
          <p:nvPr/>
        </p:nvSpPr>
        <p:spPr>
          <a:xfrm>
            <a:off x="685800" y="5924550"/>
            <a:ext cx="9810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350" b="0">
                <a:solidFill>
                  <a:srgbClr val="D7E2E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7E2EB"/>
                </a:solidFill>
                <a:latin typeface="Aptos"/>
                <a:ea typeface="Aptos"/>
                <a:cs typeface="Aptos"/>
              </a:rPr>
              <a:t>Verifica sempre istruzioni e disponibilità direttamente sul servizio che vuoi usare.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FD35514-45A9-4331-8764-88314EF9619A}"/>
              </a:ext>
            </a:extLst>
          </p:cNvPr>
          <p:cNvSpPr>
            <a:spLocks noGrp="1"/>
          </p:cNvSpPr>
          <p:nvPr/>
        </p:nvSpPr>
        <p:spPr>
          <a:xfrm>
            <a:off x="10572750" y="6191250"/>
            <a:ext cx="9334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2000"/>
              </a:lnSpc>
              <a:buNone/>
              <a:defRPr sz="900" b="1">
                <a:solidFill>
                  <a:srgbClr val="AFC1D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FC1D0"/>
                </a:solidFill>
                <a:latin typeface="Aptos"/>
                <a:ea typeface="Aptos"/>
                <a:cs typeface="Aptos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109852915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1107</Words>
  <Application>Microsoft Office PowerPoint</Application>
  <PresentationFormat>Widescreen</PresentationFormat>
  <Paragraphs>199</Paragraphs>
  <Slides>12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5" baseType="lpstr">
      <vt:lpstr>Aptos</vt:lpstr>
      <vt:lpstr>Aptos Display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Giorgio Fornasier</dc:creator>
  <cp:lastModifiedBy>Giorgio Fornasier</cp:lastModifiedBy>
  <cp:revision>1</cp:revision>
  <dcterms:created xsi:type="dcterms:W3CDTF">2026-09-22T05:15:52Z</dcterms:created>
  <dcterms:modified xsi:type="dcterms:W3CDTF">2026-09-22T05:18:03Z</dcterms:modified>
</cp:coreProperties>
</file>