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2" r:id="rId7"/>
    <p:sldId id="263" r:id="rId8"/>
    <p:sldId id="260" r:id="rId9"/>
    <p:sldId id="261" r:id="rId10"/>
    <p:sldId id="266" r:id="rId11"/>
    <p:sldId id="265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135F2D-A9BF-8CD6-DB12-CB2D73E51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B0C8EC-8E7C-3E8F-C4D1-54805CABD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6989D0-FEC9-EC7C-C6BD-E28D849C6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8C3FDF-CD18-8899-641B-C25957A86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7E80E64-5242-128E-3032-F39BA99A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711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F206AD-6CEB-F9BC-5A5E-EA8FA453F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BFBCD9A-AF79-C4F2-6800-B257A2DFA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1FF80A5-41AE-4F4E-1381-A55E241CD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7DD790-DF63-B548-9563-38F9CBB40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825121-2B77-3B8E-A321-A388E691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29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0C462C5-9F5A-87A4-294A-2345E0976C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C1EFAB8-333E-15D4-CDB7-E16B7E721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23D054-4071-33DB-E269-F6AFDE138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3F15DA-655A-2985-480A-7CE0EB61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01A1AB-77DB-BE7C-60FD-C938568B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53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41008-F241-37EB-EAA0-D66EE7CD0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0C7C3A-96A4-CDFB-4061-CBBAD3937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3BF999-F5F1-F245-0553-0FDDD614E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C20FAA-CCD8-B392-98AB-440331C3E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A07349-6192-F593-1D61-BC5F61EED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15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99882D-9564-472C-CFC6-04E935251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D07295-08EF-1599-B506-37390CB64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6A1FF1-FAD4-4E84-E3CF-A9BACF698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F86A17-3556-53AC-7820-3FA7FB2A5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D6A4A3-9105-A3BC-D6A6-43AA4DC37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664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6D5B9-0509-5CFA-5D36-3905A4DAF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D66B82-DC3F-59DB-5B8C-BC20675CD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564BED-A0E2-F1AF-2E82-E2A144258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ED8B2B2-FAAC-A125-46F7-0CC1022B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574EF2-827A-967E-7463-6C07AEE30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1523F5-A3AA-FC58-CF08-CFEDE055B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85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55303A-923E-B563-0CC6-70858EBBD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BAA712-FA3B-AE37-6FE5-CE6D2E0F6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168651-415C-330A-349B-4ACE729C2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A70B28B-F4EB-B0C1-3BD5-67172C510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BA78062-5290-540A-5CA9-91CF33E907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9772BB4-BDD5-C91D-9B5F-A7F84E8F3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16F4120-3A31-5A5A-D7CE-7D7D1EE9E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D140C2F-50F0-08C2-06E8-62C22F700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09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732ACF-B6F1-707B-6B1C-5EB59D10C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504FB55-0556-E1FE-80BE-3553B35CD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E701076-C7AE-A0FA-1EA5-D8CC36656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BE251AE-8BDB-ACD0-2327-992C47D2C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22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A692919-8569-09C6-831C-ED176C901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433C9C9-F00E-6364-98D1-74131D784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02BE34-81D0-EB4F-7C69-6DE89A53B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74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4F3B84-447C-E5D6-79F2-01274682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6B249F-03EA-5611-8F61-C93E658F7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C66C593-8263-2F07-728E-835C4AE66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EF71F71-473E-B56C-2BDC-21D1E869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CD6C05B-ACFD-0116-6D14-1D72F3EA2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8ADC03-9E35-2AFD-1649-0CC5CCB08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4072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D02645-A049-89B9-1A78-7A3BE2DCE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C077734-482A-F460-DF3D-59B011E11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56342C-031C-8E17-03B2-0C02419E2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DF01AD-16E3-0CF9-D9FE-12A4CCFD7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1D92069-9F4D-EA87-A2EA-273185598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44B03CA-B383-D96E-7D79-FEF5D412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98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C100FD5-DFCA-F4D4-0D24-D324D1C73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4B102C8-30E6-D323-B037-096FF85E9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6A2A88-F874-F450-8ABB-57E65A9C43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175E8-55E2-48F1-87D8-8DB9F2AF2CC9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340235-A362-E697-3D3F-CCB97EECA0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571073-8096-C141-7AF2-028C8F2B0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9C20E-2760-467C-83A5-40474F9434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8542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loud - Free computer icons">
            <a:extLst>
              <a:ext uri="{FF2B5EF4-FFF2-40B4-BE49-F238E27FC236}">
                <a16:creationId xmlns:a16="http://schemas.microsoft.com/office/drawing/2014/main" id="{CDE6711F-1977-5BD0-17DF-13EC36F3F8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2" b="31379"/>
          <a:stretch>
            <a:fillRect/>
          </a:stretch>
        </p:blipFill>
        <p:spPr>
          <a:xfrm>
            <a:off x="3072733" y="96683"/>
            <a:ext cx="6046534" cy="263504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46EEB8D-F052-EC26-CAC8-35A703B24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274" y="96683"/>
            <a:ext cx="9144000" cy="2387600"/>
          </a:xfrm>
        </p:spPr>
        <p:txBody>
          <a:bodyPr/>
          <a:lstStyle/>
          <a:p>
            <a:r>
              <a:rPr lang="it-IT" b="1" dirty="0"/>
              <a:t>IL CLOUD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CB2B50-1C4B-D4DB-97BD-6247C4920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69418"/>
            <a:ext cx="9144000" cy="2916750"/>
          </a:xfrm>
        </p:spPr>
        <p:txBody>
          <a:bodyPr>
            <a:noAutofit/>
          </a:bodyPr>
          <a:lstStyle/>
          <a:p>
            <a:r>
              <a:rPr lang="it-IT" sz="3200" dirty="0"/>
              <a:t>PRESENTAZIONE CREATA DA:</a:t>
            </a:r>
          </a:p>
          <a:p>
            <a:br>
              <a:rPr lang="it-IT" sz="3200" dirty="0"/>
            </a:br>
            <a:r>
              <a:rPr lang="it-IT" sz="3200" dirty="0"/>
              <a:t>- LORIANA</a:t>
            </a:r>
          </a:p>
          <a:p>
            <a:pPr marL="342900" indent="-342900">
              <a:buFontTx/>
              <a:buChar char="-"/>
            </a:pPr>
            <a:r>
              <a:rPr lang="it-IT" sz="3200" dirty="0"/>
              <a:t>IRENE</a:t>
            </a:r>
          </a:p>
          <a:p>
            <a:pPr marL="342900" indent="-342900">
              <a:buFontTx/>
              <a:buChar char="-"/>
            </a:pPr>
            <a:r>
              <a:rPr lang="it-IT" sz="3200" dirty="0"/>
              <a:t>KATIA</a:t>
            </a:r>
          </a:p>
          <a:p>
            <a:pPr marL="342900" indent="-342900">
              <a:buFontTx/>
              <a:buChar char="-"/>
            </a:pPr>
            <a:r>
              <a:rPr lang="it-IT" sz="3200" dirty="0"/>
              <a:t>LAILA</a:t>
            </a:r>
          </a:p>
        </p:txBody>
      </p:sp>
    </p:spTree>
    <p:extLst>
      <p:ext uri="{BB962C8B-B14F-4D97-AF65-F5344CB8AC3E}">
        <p14:creationId xmlns:p14="http://schemas.microsoft.com/office/powerpoint/2010/main" val="493289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04A67-40A7-5C13-A60D-B468BE79B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loud - Free computer icons">
            <a:extLst>
              <a:ext uri="{FF2B5EF4-FFF2-40B4-BE49-F238E27FC236}">
                <a16:creationId xmlns:a16="http://schemas.microsoft.com/office/drawing/2014/main" id="{A1EEA909-5DCF-9DAB-7867-E9CA2B4C6C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2" b="31379"/>
          <a:stretch>
            <a:fillRect/>
          </a:stretch>
        </p:blipFill>
        <p:spPr>
          <a:xfrm>
            <a:off x="2329388" y="164780"/>
            <a:ext cx="2369269" cy="1032514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01A577DE-28A0-3281-AAF7-2AF1B5126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9289" y="164780"/>
            <a:ext cx="6073877" cy="1325563"/>
          </a:xfrm>
        </p:spPr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COME ACCEDERE ?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F2ED9B70-D74A-677D-C707-EB25FCB31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30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I requisiti per accedere al Cloud, sono: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Connessione Internet:</a:t>
            </a:r>
            <a:r>
              <a:rPr lang="it-IT" b="1" dirty="0"/>
              <a:t> </a:t>
            </a:r>
            <a:r>
              <a:rPr lang="it-IT" dirty="0"/>
              <a:t>requisito fondamentale per collegarsi ai server remoti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Credenziali personali: </a:t>
            </a:r>
            <a:r>
              <a:rPr lang="it-IT" dirty="0"/>
              <a:t>nome utente e password (es. account Google, Apple ID)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Browser o App: </a:t>
            </a:r>
            <a:r>
              <a:rPr lang="it-IT" dirty="0"/>
              <a:t>accesso via sito web (es. Chrome) o tramite applicazione dedicata su PC e smartphone</a:t>
            </a:r>
          </a:p>
        </p:txBody>
      </p:sp>
      <p:pic>
        <p:nvPicPr>
          <p:cNvPr id="9" name="Immagine 8" descr="Dispositivi Digitali Per La Produttività Laptop Telefono Cellulare E Tablet Pc E Immagine Per Il Download Gratuito - Pngtree">
            <a:extLst>
              <a:ext uri="{FF2B5EF4-FFF2-40B4-BE49-F238E27FC236}">
                <a16:creationId xmlns:a16="http://schemas.microsoft.com/office/drawing/2014/main" id="{90F07364-180E-6CE9-FBF4-D68C7B004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498" y="5663379"/>
            <a:ext cx="1685159" cy="945269"/>
          </a:xfrm>
          <a:prstGeom prst="rect">
            <a:avLst/>
          </a:prstGeom>
        </p:spPr>
      </p:pic>
      <p:pic>
        <p:nvPicPr>
          <p:cNvPr id="11" name="Immagine 10" descr="tratteggiata freccia simbolo grafico design 73317343 Arte vettoriale a Vecteezy">
            <a:extLst>
              <a:ext uri="{FF2B5EF4-FFF2-40B4-BE49-F238E27FC236}">
                <a16:creationId xmlns:a16="http://schemas.microsoft.com/office/drawing/2014/main" id="{C8CC3272-7F18-57DD-4DF2-C69927D3E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281" y="5749957"/>
            <a:ext cx="1273721" cy="772115"/>
          </a:xfrm>
          <a:prstGeom prst="rect">
            <a:avLst/>
          </a:prstGeom>
        </p:spPr>
      </p:pic>
      <p:pic>
        <p:nvPicPr>
          <p:cNvPr id="13" name="Immagine 12" descr="I migliori servizi di cloud storage 2026">
            <a:extLst>
              <a:ext uri="{FF2B5EF4-FFF2-40B4-BE49-F238E27FC236}">
                <a16:creationId xmlns:a16="http://schemas.microsoft.com/office/drawing/2014/main" id="{D72969E0-5737-C8AB-35AF-9571FF91D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2515" y="5761824"/>
            <a:ext cx="1407426" cy="846824"/>
          </a:xfrm>
          <a:prstGeom prst="rect">
            <a:avLst/>
          </a:prstGeom>
        </p:spPr>
      </p:pic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8670AD05-BBDE-923D-C052-A22D4461C08C}"/>
              </a:ext>
            </a:extLst>
          </p:cNvPr>
          <p:cNvCxnSpPr/>
          <p:nvPr/>
        </p:nvCxnSpPr>
        <p:spPr>
          <a:xfrm>
            <a:off x="5860026" y="2212258"/>
            <a:ext cx="0" cy="462116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47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B3DA31-B9F2-347E-C060-D250BCB39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903" y="197119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b="1" dirty="0">
                <a:solidFill>
                  <a:srgbClr val="002060"/>
                </a:solidFill>
              </a:rPr>
              <a:t>FINE PRESENTAZIONE</a:t>
            </a:r>
          </a:p>
          <a:p>
            <a:pPr marL="0" indent="0" algn="ctr">
              <a:buNone/>
            </a:pPr>
            <a:endParaRPr lang="it-IT" sz="20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it-IT" sz="4400" b="1" dirty="0">
                <a:solidFill>
                  <a:srgbClr val="002060"/>
                </a:solidFill>
              </a:rPr>
              <a:t>VI RINGRAZIAMO PER L’ATTENZIONE</a:t>
            </a:r>
          </a:p>
        </p:txBody>
      </p:sp>
      <p:pic>
        <p:nvPicPr>
          <p:cNvPr id="5" name="Immagine 4" descr="Cloud - Free computer icons">
            <a:extLst>
              <a:ext uri="{FF2B5EF4-FFF2-40B4-BE49-F238E27FC236}">
                <a16:creationId xmlns:a16="http://schemas.microsoft.com/office/drawing/2014/main" id="{ACBCF737-7434-80F8-15D5-B1E327173E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2" b="31379"/>
          <a:stretch>
            <a:fillRect/>
          </a:stretch>
        </p:blipFill>
        <p:spPr>
          <a:xfrm>
            <a:off x="396054" y="307284"/>
            <a:ext cx="2369269" cy="1032514"/>
          </a:xfrm>
          <a:prstGeom prst="rect">
            <a:avLst/>
          </a:prstGeom>
        </p:spPr>
      </p:pic>
      <p:pic>
        <p:nvPicPr>
          <p:cNvPr id="7" name="Immagine 6" descr="Dispositivi Digitali Per La Produttività Laptop Telefono Cellulare E Tablet Pc E Immagine Per Il Download Gratuito - Pngtree">
            <a:extLst>
              <a:ext uri="{FF2B5EF4-FFF2-40B4-BE49-F238E27FC236}">
                <a16:creationId xmlns:a16="http://schemas.microsoft.com/office/drawing/2014/main" id="{3FDECF88-B439-BE72-C43D-76224C0BC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619" y="4950732"/>
            <a:ext cx="2544044" cy="1427050"/>
          </a:xfrm>
          <a:prstGeom prst="rect">
            <a:avLst/>
          </a:prstGeom>
        </p:spPr>
      </p:pic>
      <p:pic>
        <p:nvPicPr>
          <p:cNvPr id="8" name="Immagine 7" descr="Che cosa sono il cloud pubblico e il cloud privato e quale scegliere - FASTWEBPLUS">
            <a:extLst>
              <a:ext uri="{FF2B5EF4-FFF2-40B4-BE49-F238E27FC236}">
                <a16:creationId xmlns:a16="http://schemas.microsoft.com/office/drawing/2014/main" id="{6E94CBA0-42A3-C729-C6FD-7F4B4E5B0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852" y="4319338"/>
            <a:ext cx="3087665" cy="2058444"/>
          </a:xfrm>
          <a:prstGeom prst="rect">
            <a:avLst/>
          </a:prstGeom>
        </p:spPr>
      </p:pic>
      <p:pic>
        <p:nvPicPr>
          <p:cNvPr id="10" name="Immagine 9" descr="I migliori servizi di cloud storage 2026">
            <a:extLst>
              <a:ext uri="{FF2B5EF4-FFF2-40B4-BE49-F238E27FC236}">
                <a16:creationId xmlns:a16="http://schemas.microsoft.com/office/drawing/2014/main" id="{AEB75F3F-2207-3F9B-222A-4EC10D2F0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2517" y="4519988"/>
            <a:ext cx="3087664" cy="1857794"/>
          </a:xfrm>
          <a:prstGeom prst="rect">
            <a:avLst/>
          </a:prstGeom>
        </p:spPr>
      </p:pic>
      <p:pic>
        <p:nvPicPr>
          <p:cNvPr id="11" name="Immagine 10" descr="Cos'è il cloud storage e perché dovresti usarlo - Tom's Hardware">
            <a:extLst>
              <a:ext uri="{FF2B5EF4-FFF2-40B4-BE49-F238E27FC236}">
                <a16:creationId xmlns:a16="http://schemas.microsoft.com/office/drawing/2014/main" id="{E217FA19-B875-51D0-489D-23AD34E87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6349" y="356062"/>
            <a:ext cx="2890684" cy="1621603"/>
          </a:xfrm>
          <a:prstGeom prst="rect">
            <a:avLst/>
          </a:prstGeom>
        </p:spPr>
      </p:pic>
      <p:pic>
        <p:nvPicPr>
          <p:cNvPr id="12" name="Immagine 11" descr="Che cos'è un modello di distribuzione cloud? Scegliere il cloud giusto">
            <a:extLst>
              <a:ext uri="{FF2B5EF4-FFF2-40B4-BE49-F238E27FC236}">
                <a16:creationId xmlns:a16="http://schemas.microsoft.com/office/drawing/2014/main" id="{1E073768-D65A-0BE0-3372-A277FEFD97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4877" y="604806"/>
            <a:ext cx="1789975" cy="8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8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05926D-D66E-77AE-4720-B3BB35880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787" y="366456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CHE COS’È?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AB8B04-CFA9-CB16-AEDD-A19AB079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6128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300" b="1" dirty="0">
                <a:solidFill>
                  <a:schemeClr val="accent1">
                    <a:lumMod val="50000"/>
                  </a:schemeClr>
                </a:solidFill>
              </a:rPr>
              <a:t>CLOUD </a:t>
            </a:r>
          </a:p>
          <a:p>
            <a:pPr marL="0" indent="0" algn="ctr">
              <a:buNone/>
            </a:pPr>
            <a:endParaRPr lang="it-IT" sz="2300" dirty="0"/>
          </a:p>
          <a:p>
            <a:pPr marL="0" indent="0" algn="ctr">
              <a:buNone/>
            </a:pPr>
            <a:endParaRPr lang="it-IT" sz="2300" dirty="0"/>
          </a:p>
          <a:p>
            <a:pPr marL="0" indent="0" algn="ctr">
              <a:buNone/>
            </a:pPr>
            <a:r>
              <a:rPr lang="it-IT" sz="2300" dirty="0"/>
              <a:t>È un </a:t>
            </a:r>
            <a:r>
              <a:rPr lang="it-IT" sz="2300" b="1" dirty="0">
                <a:solidFill>
                  <a:schemeClr val="accent1">
                    <a:lumMod val="50000"/>
                  </a:schemeClr>
                </a:solidFill>
              </a:rPr>
              <a:t>modello tecnologico </a:t>
            </a:r>
            <a:r>
              <a:rPr lang="it-IT" sz="2300" dirty="0"/>
              <a:t>che permette di </a:t>
            </a:r>
            <a:r>
              <a:rPr lang="it-IT" sz="2300" b="1" dirty="0">
                <a:solidFill>
                  <a:schemeClr val="accent1">
                    <a:lumMod val="50000"/>
                  </a:schemeClr>
                </a:solidFill>
              </a:rPr>
              <a:t>accedere a servizi informatici </a:t>
            </a:r>
            <a:r>
              <a:rPr lang="it-IT" sz="2300" dirty="0"/>
              <a:t>— come spazio di archiviazione, potenza di calcolo, database e software — </a:t>
            </a:r>
            <a:r>
              <a:rPr lang="it-IT" sz="2300" b="1" dirty="0">
                <a:solidFill>
                  <a:schemeClr val="accent1">
                    <a:lumMod val="50000"/>
                  </a:schemeClr>
                </a:solidFill>
              </a:rPr>
              <a:t>direttamente tramite Internet</a:t>
            </a:r>
            <a:r>
              <a:rPr lang="it-IT" sz="2300" dirty="0"/>
              <a:t>, anziché utilizzarli dalla memoria locale o dal processore del proprio computer.</a:t>
            </a:r>
          </a:p>
          <a:p>
            <a:pPr marL="0" indent="0" algn="ctr">
              <a:buNone/>
            </a:pPr>
            <a:endParaRPr lang="it-IT" sz="2300" dirty="0"/>
          </a:p>
          <a:p>
            <a:pPr marL="0" indent="0" algn="ctr">
              <a:buNone/>
            </a:pPr>
            <a:endParaRPr lang="it-IT" sz="2300" dirty="0"/>
          </a:p>
          <a:p>
            <a:pPr marL="0" indent="0" algn="ctr">
              <a:buNone/>
            </a:pPr>
            <a:r>
              <a:rPr lang="it-IT" sz="2300" dirty="0"/>
              <a:t>In parole molto semplici, significa che </a:t>
            </a:r>
            <a:r>
              <a:rPr lang="it-IT" sz="2300" u="sng" dirty="0"/>
              <a:t>il lavoro pesante, i programmi e i tuoi dati</a:t>
            </a:r>
            <a:r>
              <a:rPr lang="it-IT" sz="2300" dirty="0"/>
              <a:t> </a:t>
            </a:r>
            <a:r>
              <a:rPr lang="it-IT" sz="2300" b="1" dirty="0">
                <a:solidFill>
                  <a:schemeClr val="accent1">
                    <a:lumMod val="50000"/>
                  </a:schemeClr>
                </a:solidFill>
              </a:rPr>
              <a:t>non si trovano più sul tuo dispositivo fisico</a:t>
            </a:r>
            <a:r>
              <a:rPr lang="it-IT" sz="2300" dirty="0"/>
              <a:t>, ma su </a:t>
            </a:r>
            <a:r>
              <a:rPr lang="it-IT" sz="2300" b="1" dirty="0">
                <a:solidFill>
                  <a:schemeClr val="accent1">
                    <a:lumMod val="50000"/>
                  </a:schemeClr>
                </a:solidFill>
              </a:rPr>
              <a:t>enormi server remoti</a:t>
            </a:r>
            <a:r>
              <a:rPr lang="it-IT" sz="2300" dirty="0"/>
              <a:t> sparsi per il mondo.</a:t>
            </a:r>
          </a:p>
          <a:p>
            <a:pPr marL="0" indent="0" algn="ctr">
              <a:buNone/>
            </a:pPr>
            <a:br>
              <a:rPr lang="it-IT" sz="2300" dirty="0"/>
            </a:br>
            <a:endParaRPr lang="it-IT" sz="2300" dirty="0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3C262ACB-A3F0-B2C9-6E72-0FB2CD17A779}"/>
              </a:ext>
            </a:extLst>
          </p:cNvPr>
          <p:cNvCxnSpPr>
            <a:cxnSpLocks/>
          </p:cNvCxnSpPr>
          <p:nvPr/>
        </p:nvCxnSpPr>
        <p:spPr>
          <a:xfrm>
            <a:off x="6096000" y="2212258"/>
            <a:ext cx="0" cy="5801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8FCF94F2-51C7-8F38-642E-DBF124E65C28}"/>
              </a:ext>
            </a:extLst>
          </p:cNvPr>
          <p:cNvCxnSpPr>
            <a:cxnSpLocks/>
          </p:cNvCxnSpPr>
          <p:nvPr/>
        </p:nvCxnSpPr>
        <p:spPr>
          <a:xfrm>
            <a:off x="6110748" y="4586748"/>
            <a:ext cx="0" cy="5801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I migliori servizi di cloud storage 2026">
            <a:extLst>
              <a:ext uri="{FF2B5EF4-FFF2-40B4-BE49-F238E27FC236}">
                <a16:creationId xmlns:a16="http://schemas.microsoft.com/office/drawing/2014/main" id="{B4A598AB-777E-4795-78D1-4784570F2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87" y="234726"/>
            <a:ext cx="2508542" cy="150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31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C36E43-3FA1-EA72-D5E8-EC3A8B52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3378" y="410043"/>
            <a:ext cx="7047271" cy="1325563"/>
          </a:xfrm>
        </p:spPr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A COSA SERVE ?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7D0370-39B4-48FC-69D0-3F1C102DD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Il Cloud serve principalmente: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Eliminare l’hardware: </a:t>
            </a:r>
            <a:r>
              <a:rPr lang="it-IT" dirty="0"/>
              <a:t>riduce il dispositivi fisici (es. niente più chiavette USB che si perdono)</a:t>
            </a:r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Riduce i costi: </a:t>
            </a:r>
            <a:r>
              <a:rPr lang="it-IT" dirty="0"/>
              <a:t>eliminare le spese di manutenzione (es. non serve comprare un server aziendale da migliaia di euro)</a:t>
            </a:r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Libertà di movimento: </a:t>
            </a:r>
            <a:r>
              <a:rPr lang="it-IT" dirty="0"/>
              <a:t>lavori da dove vuoi (es. inizi un documento sul PC in ufficio e lo finisci sullo smartphone in viaggio)</a:t>
            </a:r>
          </a:p>
        </p:txBody>
      </p:sp>
      <p:pic>
        <p:nvPicPr>
          <p:cNvPr id="5" name="Immagine 4" descr="Cloud - Free computer icons">
            <a:extLst>
              <a:ext uri="{FF2B5EF4-FFF2-40B4-BE49-F238E27FC236}">
                <a16:creationId xmlns:a16="http://schemas.microsoft.com/office/drawing/2014/main" id="{0FAB539D-9C7D-38F8-8BDB-7DC4BACAA7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2" b="31379"/>
          <a:stretch>
            <a:fillRect/>
          </a:stretch>
        </p:blipFill>
        <p:spPr>
          <a:xfrm>
            <a:off x="2590813" y="365125"/>
            <a:ext cx="2369269" cy="1032514"/>
          </a:xfrm>
          <a:prstGeom prst="rect">
            <a:avLst/>
          </a:prstGeom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10DF2E11-19C6-E2FF-2A78-A75747E6A645}"/>
              </a:ext>
            </a:extLst>
          </p:cNvPr>
          <p:cNvCxnSpPr/>
          <p:nvPr/>
        </p:nvCxnSpPr>
        <p:spPr>
          <a:xfrm>
            <a:off x="6096000" y="2310581"/>
            <a:ext cx="0" cy="4424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 descr="Dispositivi Digitali Per La Produttività Laptop Telefono Cellulare E Tablet Pc E Immagine Per Il Download Gratuito - Pngtree">
            <a:extLst>
              <a:ext uri="{FF2B5EF4-FFF2-40B4-BE49-F238E27FC236}">
                <a16:creationId xmlns:a16="http://schemas.microsoft.com/office/drawing/2014/main" id="{C90E5E5B-6FD6-F189-B9BF-C6625A2FC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280" y="5471202"/>
            <a:ext cx="2035249" cy="1141647"/>
          </a:xfrm>
          <a:prstGeom prst="rect">
            <a:avLst/>
          </a:prstGeom>
        </p:spPr>
      </p:pic>
      <p:pic>
        <p:nvPicPr>
          <p:cNvPr id="12" name="Immagine 11" descr="tratteggiata freccia simbolo grafico design 73317343 Arte vettoriale a Vecteezy">
            <a:extLst>
              <a:ext uri="{FF2B5EF4-FFF2-40B4-BE49-F238E27FC236}">
                <a16:creationId xmlns:a16="http://schemas.microsoft.com/office/drawing/2014/main" id="{D59E78A7-88F0-5B1F-B0DD-F7133CAE6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378" y="5499775"/>
            <a:ext cx="1843033" cy="1117226"/>
          </a:xfrm>
          <a:prstGeom prst="rect">
            <a:avLst/>
          </a:prstGeom>
        </p:spPr>
      </p:pic>
      <p:pic>
        <p:nvPicPr>
          <p:cNvPr id="14" name="Immagine 13" descr="I migliori servizi di cloud storage 2026">
            <a:extLst>
              <a:ext uri="{FF2B5EF4-FFF2-40B4-BE49-F238E27FC236}">
                <a16:creationId xmlns:a16="http://schemas.microsoft.com/office/drawing/2014/main" id="{CCEC3061-A7B1-D255-8E4A-112248636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6956" y="5503927"/>
            <a:ext cx="1843033" cy="110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6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73874C-491C-ECFB-695C-9E70418FA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0817" y="158648"/>
            <a:ext cx="5582264" cy="1325563"/>
          </a:xfrm>
        </p:spPr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I VANTAGGI PRINCIPALI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4E0900-FA72-1A4A-F960-113C3DCD8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940" y="1860959"/>
            <a:ext cx="10582397" cy="3350517"/>
          </a:xfrm>
        </p:spPr>
        <p:txBody>
          <a:bodyPr>
            <a:noAutofit/>
          </a:bodyPr>
          <a:lstStyle/>
          <a:p>
            <a:pPr lvl="0"/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Archiviazione e backup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  </a:t>
            </a:r>
            <a:r>
              <a:rPr lang="it-IT" sz="2000" dirty="0"/>
              <a:t>salvare foto, video e documenti online per liberare spazio sul dispositivo ed evitare di perdere i file se i dispositivi si rompono.</a:t>
            </a:r>
          </a:p>
          <a:p>
            <a:pPr lvl="0"/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Accesso universale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 </a:t>
            </a:r>
            <a:r>
              <a:rPr lang="it-IT" sz="2000" dirty="0"/>
              <a:t>permette di consultare i tuoi file da qualsiasi dispositivo (PC, tablet, smartphone) e in ogni luogo, basta avere una connessione a Internet. </a:t>
            </a:r>
          </a:p>
          <a:p>
            <a:pPr lvl="0"/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Sincronizzazione automatica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2000" dirty="0"/>
              <a:t>mantiene aggiornati i file in tempo reale. </a:t>
            </a:r>
          </a:p>
          <a:p>
            <a:pPr lvl="0"/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Lavoro collaborativo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2000" dirty="0"/>
              <a:t>consente a più persone di modificare lo stesso file contemporaneamente a distanza, come succede su Google Drive o Microsoft 365. </a:t>
            </a:r>
          </a:p>
          <a:p>
            <a:pPr lvl="0"/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Uso di software online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2000" dirty="0"/>
              <a:t>serve a usare programmi complessi direttamente dal browser senza doverli installare (es. Netflix, Spotify o la posta di Gmail).</a:t>
            </a:r>
          </a:p>
          <a:p>
            <a:pPr algn="ctr"/>
            <a:endParaRPr lang="it-IT" sz="1800" dirty="0"/>
          </a:p>
        </p:txBody>
      </p:sp>
      <p:pic>
        <p:nvPicPr>
          <p:cNvPr id="5" name="Immagine 4" descr="Cloud - Free computer icons">
            <a:extLst>
              <a:ext uri="{FF2B5EF4-FFF2-40B4-BE49-F238E27FC236}">
                <a16:creationId xmlns:a16="http://schemas.microsoft.com/office/drawing/2014/main" id="{3D42BDEF-3F15-61EE-AF98-6EA9F9AA07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2" b="31379"/>
          <a:stretch>
            <a:fillRect/>
          </a:stretch>
        </p:blipFill>
        <p:spPr>
          <a:xfrm>
            <a:off x="1992489" y="158648"/>
            <a:ext cx="2369269" cy="1032514"/>
          </a:xfrm>
          <a:prstGeom prst="rect">
            <a:avLst/>
          </a:prstGeom>
        </p:spPr>
      </p:pic>
      <p:pic>
        <p:nvPicPr>
          <p:cNvPr id="4" name="Immagine 3" descr="Dispositivi Digitali Per La Produttività Laptop Telefono Cellulare E Tablet Pc E Immagine Per Il Download Gratuito - Pngtree">
            <a:extLst>
              <a:ext uri="{FF2B5EF4-FFF2-40B4-BE49-F238E27FC236}">
                <a16:creationId xmlns:a16="http://schemas.microsoft.com/office/drawing/2014/main" id="{DD517CAA-398B-944D-5380-3690CD694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871" y="4984955"/>
            <a:ext cx="2644849" cy="1483595"/>
          </a:xfrm>
          <a:prstGeom prst="rect">
            <a:avLst/>
          </a:prstGeom>
        </p:spPr>
      </p:pic>
      <p:pic>
        <p:nvPicPr>
          <p:cNvPr id="7" name="Immagine 6" descr="tratteggiata freccia simbolo grafico design 73317343 Arte vettoriale a Vecteezy">
            <a:extLst>
              <a:ext uri="{FF2B5EF4-FFF2-40B4-BE49-F238E27FC236}">
                <a16:creationId xmlns:a16="http://schemas.microsoft.com/office/drawing/2014/main" id="{7C93BCA6-1C79-52BA-A085-C79DB7D6B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857" y="5231141"/>
            <a:ext cx="2275092" cy="1379135"/>
          </a:xfrm>
          <a:prstGeom prst="rect">
            <a:avLst/>
          </a:prstGeom>
        </p:spPr>
      </p:pic>
      <p:pic>
        <p:nvPicPr>
          <p:cNvPr id="8" name="Immagine 7" descr="I migliori servizi di cloud storage 2026">
            <a:extLst>
              <a:ext uri="{FF2B5EF4-FFF2-40B4-BE49-F238E27FC236}">
                <a16:creationId xmlns:a16="http://schemas.microsoft.com/office/drawing/2014/main" id="{F736898D-F8B7-96DE-1D58-58CF0FECA4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439" y="5100929"/>
            <a:ext cx="2508542" cy="150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BA6BA4-792F-A27A-FFAC-06870E28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993" y="196099"/>
            <a:ext cx="7865806" cy="1325563"/>
          </a:xfrm>
        </p:spPr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FUNZIONALITÀ DEL CLOUD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9451CC0A-F070-33B4-EBDF-5C8D543E080A}"/>
              </a:ext>
            </a:extLst>
          </p:cNvPr>
          <p:cNvCxnSpPr>
            <a:cxnSpLocks/>
          </p:cNvCxnSpPr>
          <p:nvPr/>
        </p:nvCxnSpPr>
        <p:spPr>
          <a:xfrm flipV="1">
            <a:off x="5906729" y="3024099"/>
            <a:ext cx="899652" cy="368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D54BCA69-75CF-2189-2841-4C5174E66DD5}"/>
              </a:ext>
            </a:extLst>
          </p:cNvPr>
          <p:cNvCxnSpPr>
            <a:cxnSpLocks/>
          </p:cNvCxnSpPr>
          <p:nvPr/>
        </p:nvCxnSpPr>
        <p:spPr>
          <a:xfrm>
            <a:off x="5906729" y="4433542"/>
            <a:ext cx="899652" cy="484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62E234B-4E87-C66D-DE11-E6F783D6AB07}"/>
              </a:ext>
            </a:extLst>
          </p:cNvPr>
          <p:cNvSpPr txBox="1"/>
          <p:nvPr/>
        </p:nvSpPr>
        <p:spPr>
          <a:xfrm>
            <a:off x="7181949" y="2522923"/>
            <a:ext cx="4048432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Le </a:t>
            </a: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funzioni pratiche </a:t>
            </a:r>
            <a:r>
              <a:rPr lang="it-IT" sz="2800" dirty="0"/>
              <a:t>che usi ogni giorno sul tuo smartphone o PC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25DFF35-CF40-95CF-8C12-E0EE322587DA}"/>
              </a:ext>
            </a:extLst>
          </p:cNvPr>
          <p:cNvSpPr txBox="1"/>
          <p:nvPr/>
        </p:nvSpPr>
        <p:spPr>
          <a:xfrm>
            <a:off x="7181949" y="4564320"/>
            <a:ext cx="4048432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Le</a:t>
            </a:r>
            <a:r>
              <a:rPr lang="it-IT" sz="2800" dirty="0">
                <a:solidFill>
                  <a:schemeClr val="accent1">
                    <a:lumMod val="75000"/>
                  </a:schemeClr>
                </a:solidFill>
              </a:rPr>
              <a:t> funzioni tecniche </a:t>
            </a:r>
            <a:r>
              <a:rPr lang="it-IT" sz="2800" dirty="0"/>
              <a:t>che sfruttano le aziende per lavorare.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08A1499-701D-F7C8-93C5-74CB798914AD}"/>
              </a:ext>
            </a:extLst>
          </p:cNvPr>
          <p:cNvSpPr txBox="1"/>
          <p:nvPr/>
        </p:nvSpPr>
        <p:spPr>
          <a:xfrm>
            <a:off x="1040990" y="3361826"/>
            <a:ext cx="4454013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Le </a:t>
            </a:r>
            <a:r>
              <a:rPr lang="it-IT" sz="2800" i="1" u="sng" dirty="0"/>
              <a:t>funzionalità del cloud </a:t>
            </a:r>
            <a:r>
              <a:rPr lang="it-IT" sz="2800" dirty="0"/>
              <a:t>si possono dividere in </a:t>
            </a:r>
            <a: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  <a:t>due gruppi: </a:t>
            </a:r>
          </a:p>
        </p:txBody>
      </p:sp>
      <p:pic>
        <p:nvPicPr>
          <p:cNvPr id="14" name="Immagine 13" descr="Cloud Storage: cos'è, definizione e tipi di archiviazione su cloud computing">
            <a:extLst>
              <a:ext uri="{FF2B5EF4-FFF2-40B4-BE49-F238E27FC236}">
                <a16:creationId xmlns:a16="http://schemas.microsoft.com/office/drawing/2014/main" id="{562B21B9-EB3A-4554-7D7C-03E2DA34A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619" y="268202"/>
            <a:ext cx="2534483" cy="165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62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F8C43B-858A-C80D-E893-D35316552A87}"/>
              </a:ext>
            </a:extLst>
          </p:cNvPr>
          <p:cNvSpPr txBox="1"/>
          <p:nvPr/>
        </p:nvSpPr>
        <p:spPr>
          <a:xfrm>
            <a:off x="934065" y="314632"/>
            <a:ext cx="1012722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📱 </a:t>
            </a:r>
            <a:r>
              <a:rPr lang="it-IT" sz="3200" b="1" dirty="0">
                <a:solidFill>
                  <a:srgbClr val="002060"/>
                </a:solidFill>
              </a:rPr>
              <a:t>FUNZIONALITÀ PER GLI UTENTI (USO QUOTIDIANO)</a:t>
            </a:r>
          </a:p>
          <a:p>
            <a:endParaRPr lang="it-IT" sz="2000" b="1" dirty="0"/>
          </a:p>
          <a:p>
            <a:endParaRPr lang="it-IT" sz="2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Sincronizzazione automatica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m</a:t>
            </a:r>
            <a:r>
              <a:rPr lang="it-IT" sz="2000" dirty="0"/>
              <a:t>odifichi un file sul computer e lo ritrovi già aggiornato sul telefono. I dati sono sempre identici su tutti i tuoi dispositivi.</a:t>
            </a:r>
          </a:p>
          <a:p>
            <a:pPr lvl="0"/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Condivisione con un click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p</a:t>
            </a:r>
            <a:r>
              <a:rPr lang="it-IT" sz="2000" dirty="0"/>
              <a:t>ermette di inviare file enormi (video, cartelle di foto) creando un semplice link, senza intasare le email o usare chiavette USB.</a:t>
            </a:r>
          </a:p>
          <a:p>
            <a:pPr lvl="0"/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Streaming multimediale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r</a:t>
            </a:r>
            <a:r>
              <a:rPr lang="it-IT" sz="2000" dirty="0"/>
              <a:t>iproduce musica, film o videogiochi in tempo reale senza costringerti a scaricarli sul dispositivo (es. Spotify, Netflix, Cloud Gaming).</a:t>
            </a:r>
          </a:p>
          <a:p>
            <a:pPr lvl="0"/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Collaborazione in tempo reale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p</a:t>
            </a:r>
            <a:r>
              <a:rPr lang="it-IT" sz="2000" dirty="0"/>
              <a:t>iù persone possono scrivere, commentare e modificare lo stesso documento contemporaneamente (es. su Google Doc o Word Online).</a:t>
            </a:r>
          </a:p>
          <a:p>
            <a:pPr lvl="0"/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Backup in background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s</a:t>
            </a:r>
            <a:r>
              <a:rPr lang="it-IT" sz="2000" dirty="0"/>
              <a:t>alva copie di sicurezza dei tuoi dati (contatti, foto, chat di WhatsApp) in modo silenzioso mentre usi il telefono.</a:t>
            </a:r>
          </a:p>
          <a:p>
            <a:br>
              <a:rPr lang="it-IT" sz="2000" dirty="0"/>
            </a:br>
            <a:endParaRPr lang="it-IT" sz="2000" dirty="0"/>
          </a:p>
          <a:p>
            <a:br>
              <a:rPr lang="it-IT" sz="2000" dirty="0"/>
            </a:br>
            <a:endParaRPr lang="it-IT" sz="2000" dirty="0"/>
          </a:p>
        </p:txBody>
      </p:sp>
      <p:pic>
        <p:nvPicPr>
          <p:cNvPr id="8" name="Immagine 7" descr="Cloud - Free computer icons">
            <a:extLst>
              <a:ext uri="{FF2B5EF4-FFF2-40B4-BE49-F238E27FC236}">
                <a16:creationId xmlns:a16="http://schemas.microsoft.com/office/drawing/2014/main" id="{5EF9F223-0533-D3A6-6706-E87038AB0E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2" b="31379"/>
          <a:stretch>
            <a:fillRect/>
          </a:stretch>
        </p:blipFill>
        <p:spPr>
          <a:xfrm>
            <a:off x="9984454" y="158841"/>
            <a:ext cx="2207546" cy="962036"/>
          </a:xfrm>
          <a:prstGeom prst="rect">
            <a:avLst/>
          </a:prstGeom>
        </p:spPr>
      </p:pic>
      <p:pic>
        <p:nvPicPr>
          <p:cNvPr id="3" name="Immagine 2" descr="Dispositivi Digitali Per La Produttività Laptop Telefono Cellulare E Tablet Pc E Immagine Per Il Download Gratuito - Pngtree">
            <a:extLst>
              <a:ext uri="{FF2B5EF4-FFF2-40B4-BE49-F238E27FC236}">
                <a16:creationId xmlns:a16="http://schemas.microsoft.com/office/drawing/2014/main" id="{ADEDC81C-AFD6-CC69-4444-8621BAC4D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09" y="5744635"/>
            <a:ext cx="1553467" cy="871398"/>
          </a:xfrm>
          <a:prstGeom prst="rect">
            <a:avLst/>
          </a:prstGeom>
        </p:spPr>
      </p:pic>
      <p:pic>
        <p:nvPicPr>
          <p:cNvPr id="5" name="Immagine 4" descr="tratteggiata freccia simbolo grafico design 73317343 Arte vettoriale a Vecteezy">
            <a:extLst>
              <a:ext uri="{FF2B5EF4-FFF2-40B4-BE49-F238E27FC236}">
                <a16:creationId xmlns:a16="http://schemas.microsoft.com/office/drawing/2014/main" id="{BFDB70FE-3F88-EA70-CBCA-863266A21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6700" y="5674339"/>
            <a:ext cx="1553467" cy="941694"/>
          </a:xfrm>
          <a:prstGeom prst="rect">
            <a:avLst/>
          </a:prstGeom>
        </p:spPr>
      </p:pic>
      <p:pic>
        <p:nvPicPr>
          <p:cNvPr id="9" name="Immagine 8" descr="I migliori servizi di cloud storage 2026">
            <a:extLst>
              <a:ext uri="{FF2B5EF4-FFF2-40B4-BE49-F238E27FC236}">
                <a16:creationId xmlns:a16="http://schemas.microsoft.com/office/drawing/2014/main" id="{6CE66ED4-DD2D-C04E-04E1-6CF76B4B2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9495" y="5603623"/>
            <a:ext cx="1682631" cy="101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96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Cloud - Free computer icons">
            <a:extLst>
              <a:ext uri="{FF2B5EF4-FFF2-40B4-BE49-F238E27FC236}">
                <a16:creationId xmlns:a16="http://schemas.microsoft.com/office/drawing/2014/main" id="{1FCB892E-7538-F452-4B52-E1175FD90E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42" b="31379"/>
          <a:stretch>
            <a:fillRect/>
          </a:stretch>
        </p:blipFill>
        <p:spPr>
          <a:xfrm>
            <a:off x="9569246" y="178506"/>
            <a:ext cx="2369269" cy="103251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0855508-EC23-ABB6-A5E4-FF0A4B248492}"/>
              </a:ext>
            </a:extLst>
          </p:cNvPr>
          <p:cNvSpPr txBox="1"/>
          <p:nvPr/>
        </p:nvSpPr>
        <p:spPr>
          <a:xfrm>
            <a:off x="707924" y="308519"/>
            <a:ext cx="1112028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🏢 </a:t>
            </a:r>
            <a:r>
              <a:rPr lang="it-IT" sz="3200" b="1" dirty="0">
                <a:solidFill>
                  <a:srgbClr val="002060"/>
                </a:solidFill>
              </a:rPr>
              <a:t>FUNZIONALITÀ PER LE AZIENDE (USO TECNICO)</a:t>
            </a:r>
          </a:p>
          <a:p>
            <a:endParaRPr lang="it-IT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it-IT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it-IT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Scalabilità immediata</a:t>
            </a: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2000" dirty="0"/>
              <a:t>Permette di aumentare o diminuire lo spazio di memoria e la potenza dei server in pochi secondi, in base al numero di clienti che visitano un sito.</a:t>
            </a:r>
          </a:p>
          <a:p>
            <a:pPr lvl="0"/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 err="1">
                <a:solidFill>
                  <a:schemeClr val="accent1">
                    <a:lumMod val="50000"/>
                  </a:schemeClr>
                </a:solidFill>
                <a:effectLst/>
              </a:rPr>
              <a:t>Disaster</a:t>
            </a: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 Recovery (Ripristino d'emergenza)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2000" dirty="0"/>
              <a:t>In caso di incendi, guasti o attacchi hacker nei server principali, il cloud attiva all'istante una copia esatta del sistema per non interrompere il lavoro.</a:t>
            </a:r>
          </a:p>
          <a:p>
            <a:pPr lvl="0"/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Accesso ad API e Servizi Pronti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2000" dirty="0"/>
              <a:t>Consente di integrare nei propri programmi funzioni avanzate già pronte, come sistemi di pagamento o strumenti di Intelligenza Artificiale.</a:t>
            </a:r>
          </a:p>
          <a:p>
            <a:pPr lvl="0"/>
            <a:endParaRPr lang="it-IT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effectLst/>
              </a:rPr>
              <a:t>Geo distribuzione (Edge Computing)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2000" dirty="0"/>
              <a:t>Distribuisce i dati su server sparsi in tutto il mondo per fare in modo che un sito web si apra velocemente sia per un utente in Italia che per uno in America.</a:t>
            </a:r>
          </a:p>
          <a:p>
            <a:br>
              <a:rPr lang="it-IT" sz="2000" dirty="0"/>
            </a:br>
            <a:endParaRPr lang="it-IT" sz="2000" dirty="0"/>
          </a:p>
          <a:p>
            <a:br>
              <a:rPr lang="it-IT" sz="2000" dirty="0"/>
            </a:br>
            <a:endParaRPr lang="it-IT" sz="2000" dirty="0"/>
          </a:p>
          <a:p>
            <a:endParaRPr lang="it-IT" sz="2000" dirty="0"/>
          </a:p>
        </p:txBody>
      </p:sp>
      <p:pic>
        <p:nvPicPr>
          <p:cNvPr id="3" name="Immagine 2" descr="Dispositivi Digitali Per La Produttività Laptop Telefono Cellulare E Tablet Pc E Immagine Per Il Download Gratuito - Pngtree">
            <a:extLst>
              <a:ext uri="{FF2B5EF4-FFF2-40B4-BE49-F238E27FC236}">
                <a16:creationId xmlns:a16="http://schemas.microsoft.com/office/drawing/2014/main" id="{4561ACE7-8F05-DAEB-2432-32B4F59E1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089" y="5500993"/>
            <a:ext cx="1759946" cy="987220"/>
          </a:xfrm>
          <a:prstGeom prst="rect">
            <a:avLst/>
          </a:prstGeom>
        </p:spPr>
      </p:pic>
      <p:pic>
        <p:nvPicPr>
          <p:cNvPr id="5" name="Immagine 4" descr="tratteggiata freccia simbolo grafico design 73317343 Arte vettoriale a Vecteezy">
            <a:extLst>
              <a:ext uri="{FF2B5EF4-FFF2-40B4-BE49-F238E27FC236}">
                <a16:creationId xmlns:a16="http://schemas.microsoft.com/office/drawing/2014/main" id="{541BBA56-D362-7C78-815F-481610EAF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954" y="5483373"/>
            <a:ext cx="1872530" cy="1135106"/>
          </a:xfrm>
          <a:prstGeom prst="rect">
            <a:avLst/>
          </a:prstGeom>
        </p:spPr>
      </p:pic>
      <p:pic>
        <p:nvPicPr>
          <p:cNvPr id="9" name="Immagine 8" descr="I migliori servizi di cloud storage 2026">
            <a:extLst>
              <a:ext uri="{FF2B5EF4-FFF2-40B4-BE49-F238E27FC236}">
                <a16:creationId xmlns:a16="http://schemas.microsoft.com/office/drawing/2014/main" id="{1F063BB5-0418-9360-06E1-F6E56E990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663" y="5349374"/>
            <a:ext cx="2144749" cy="129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72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6F820-0E12-2541-535E-236B6136E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591" y="276635"/>
            <a:ext cx="9187093" cy="1325563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DIFFERENZA TRA </a:t>
            </a:r>
            <a:br>
              <a:rPr lang="it-IT" b="1" dirty="0">
                <a:solidFill>
                  <a:srgbClr val="002060"/>
                </a:solidFill>
              </a:rPr>
            </a:br>
            <a:r>
              <a:rPr lang="it-IT" b="1" dirty="0">
                <a:solidFill>
                  <a:srgbClr val="002060"/>
                </a:solidFill>
              </a:rPr>
              <a:t>CLOUD STORAGE E CLOUD COMPUTING</a:t>
            </a:r>
          </a:p>
        </p:txBody>
      </p:sp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AC31F5E3-9CD1-6756-2EB2-B281C3B53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904342"/>
              </p:ext>
            </p:extLst>
          </p:nvPr>
        </p:nvGraphicFramePr>
        <p:xfrm>
          <a:off x="589935" y="1818967"/>
          <a:ext cx="10864647" cy="4756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3330">
                  <a:extLst>
                    <a:ext uri="{9D8B030D-6E8A-4147-A177-3AD203B41FA5}">
                      <a16:colId xmlns:a16="http://schemas.microsoft.com/office/drawing/2014/main" val="1346152718"/>
                    </a:ext>
                  </a:extLst>
                </a:gridCol>
                <a:gridCol w="4506226">
                  <a:extLst>
                    <a:ext uri="{9D8B030D-6E8A-4147-A177-3AD203B41FA5}">
                      <a16:colId xmlns:a16="http://schemas.microsoft.com/office/drawing/2014/main" val="3741896149"/>
                    </a:ext>
                  </a:extLst>
                </a:gridCol>
                <a:gridCol w="4795091">
                  <a:extLst>
                    <a:ext uri="{9D8B030D-6E8A-4147-A177-3AD203B41FA5}">
                      <a16:colId xmlns:a16="http://schemas.microsoft.com/office/drawing/2014/main" val="1768135538"/>
                    </a:ext>
                  </a:extLst>
                </a:gridCol>
              </a:tblGrid>
              <a:tr h="553306"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Caratteristica</a:t>
                      </a:r>
                      <a:endParaRPr lang="it-IT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💾 </a:t>
                      </a:r>
                      <a:r>
                        <a:rPr lang="it-IT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Cloud Storage (Archiviazione)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💻 </a:t>
                      </a:r>
                      <a:r>
                        <a:rPr lang="it-IT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Cloud Computing (Elaborazione)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550967"/>
                  </a:ext>
                </a:extLst>
              </a:tr>
              <a:tr h="897817"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b="1" i="1" u="sng" dirty="0">
                          <a:effectLst/>
                        </a:rPr>
                        <a:t>Che cos'è?</a:t>
                      </a:r>
                      <a:endParaRPr lang="it-IT" sz="1800" b="1" i="1" u="sng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Un hard disk o un armadio virtuale online.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Un computer completo o una fabbrica virtuale online.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465486"/>
                  </a:ext>
                </a:extLst>
              </a:tr>
              <a:tr h="553306"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b="1" i="1" u="sng" dirty="0">
                          <a:effectLst/>
                        </a:rPr>
                        <a:t>Scopo principale</a:t>
                      </a:r>
                      <a:endParaRPr lang="it-IT" sz="1800" b="1" i="1" u="sng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Salvare e conservare i tuoi file al sicuro.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Elaborare dati e far girare programmi o siti web.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4842897"/>
                  </a:ext>
                </a:extLst>
              </a:tr>
              <a:tr h="553306"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b="1" i="1" u="sng" dirty="0">
                          <a:effectLst/>
                        </a:rPr>
                        <a:t>Cosa paghi?</a:t>
                      </a:r>
                      <a:endParaRPr lang="it-IT" sz="1800" b="1" i="1" u="sng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Lo spazio che occupi (es. </a:t>
                      </a:r>
                      <a:r>
                        <a:rPr lang="it-IT" sz="1800" dirty="0" err="1">
                          <a:effectLst/>
                        </a:rPr>
                        <a:t>GigaByte</a:t>
                      </a:r>
                      <a:r>
                        <a:rPr lang="it-IT" sz="1800" dirty="0">
                          <a:effectLst/>
                        </a:rPr>
                        <a:t> o </a:t>
                      </a:r>
                      <a:r>
                        <a:rPr lang="it-IT" sz="1800" dirty="0" err="1">
                          <a:effectLst/>
                        </a:rPr>
                        <a:t>TeraByte</a:t>
                      </a:r>
                      <a:r>
                        <a:rPr lang="it-IT" sz="1800" dirty="0">
                          <a:effectLst/>
                        </a:rPr>
                        <a:t>).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La potenza e il tempo di utilizzo (es. CPU, RAM, ore).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215608"/>
                  </a:ext>
                </a:extLst>
              </a:tr>
              <a:tr h="553306"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b="1" i="1" u="sng" dirty="0">
                          <a:effectLst/>
                        </a:rPr>
                        <a:t>Cosa fa ai dati?</a:t>
                      </a:r>
                      <a:endParaRPr lang="it-IT" sz="1800" b="1" i="1" u="sng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>
                          <a:effectLst/>
                        </a:rPr>
                        <a:t>Li tiene fermi in memoria finché non servono.</a:t>
                      </a:r>
                      <a:endParaRPr lang="it-IT" sz="1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Li trasforma, esegue calcoli e genera risultati.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30209"/>
                  </a:ext>
                </a:extLst>
              </a:tr>
              <a:tr h="897817"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b="1" i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Esempi</a:t>
                      </a:r>
                      <a:r>
                        <a:rPr lang="it-IT" sz="1800" b="1" dirty="0">
                          <a:effectLst/>
                        </a:rPr>
                        <a:t> </a:t>
                      </a:r>
                      <a:r>
                        <a:rPr lang="it-IT" sz="1800" b="1" i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pratici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Google Drive, Microsoft OneDrive, iCloud, Dropbox.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Amazon Web Services (AWS), Microsoft Azure, ChatGPT.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873990"/>
                  </a:ext>
                </a:extLst>
              </a:tr>
              <a:tr h="553306"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b="1" i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Uso</a:t>
                      </a:r>
                      <a:r>
                        <a:rPr lang="it-IT" sz="1800" b="1" dirty="0">
                          <a:effectLst/>
                        </a:rPr>
                        <a:t> </a:t>
                      </a:r>
                      <a:r>
                        <a:rPr lang="it-IT" sz="1800" b="1" i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tipico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Fare il backup delle foto del tuo smartphone.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rtl="0" fontAlgn="t">
                        <a:buNone/>
                      </a:pPr>
                      <a:r>
                        <a:rPr lang="it-IT" sz="1800" dirty="0">
                          <a:effectLst/>
                        </a:rPr>
                        <a:t>Far funzionare l'applicazione della tua banca.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9741021"/>
                  </a:ext>
                </a:extLst>
              </a:tr>
            </a:tbl>
          </a:graphicData>
        </a:graphic>
      </p:graphicFrame>
      <p:pic>
        <p:nvPicPr>
          <p:cNvPr id="4" name="Immagine 3" descr="Cos'è il cloud storage e perché dovresti usarlo - Tom's Hardware">
            <a:extLst>
              <a:ext uri="{FF2B5EF4-FFF2-40B4-BE49-F238E27FC236}">
                <a16:creationId xmlns:a16="http://schemas.microsoft.com/office/drawing/2014/main" id="{C065A265-1A73-DCA0-633A-FDBC27CEB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31" y="184972"/>
            <a:ext cx="2526360" cy="141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91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3E2CFF-850A-3459-3A5A-1C354AB7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7373" y="288584"/>
            <a:ext cx="6073877" cy="1325563"/>
          </a:xfrm>
        </p:spPr>
        <p:txBody>
          <a:bodyPr/>
          <a:lstStyle/>
          <a:p>
            <a:r>
              <a:rPr lang="it-IT" b="1" dirty="0">
                <a:solidFill>
                  <a:srgbClr val="002060"/>
                </a:solidFill>
              </a:rPr>
              <a:t>DIFFERENTI TIPI DI CLOUD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3157B3-9995-DD64-B66B-A06996A7D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7538"/>
            <a:ext cx="10515600" cy="2984817"/>
          </a:xfrm>
        </p:spPr>
        <p:txBody>
          <a:bodyPr/>
          <a:lstStyle/>
          <a:p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CLOUD PUBBLICO: </a:t>
            </a:r>
            <a:r>
              <a:rPr lang="it-IT" dirty="0"/>
              <a:t>(es. Microsoft Azure e Google Cloud)</a:t>
            </a:r>
          </a:p>
          <a:p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CLOUD PRIVATO: </a:t>
            </a:r>
            <a:r>
              <a:rPr lang="it-IT" dirty="0"/>
              <a:t>viene usato da una sola azienda o gruppo </a:t>
            </a:r>
          </a:p>
          <a:p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CLOUD IBRIDO: </a:t>
            </a:r>
            <a:r>
              <a:rPr lang="it-IT" dirty="0"/>
              <a:t>unisce il cloud pubblico e privato. Permette di spostare i dati tra i due sistemi</a:t>
            </a:r>
          </a:p>
          <a:p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MULTICLOUD:</a:t>
            </a:r>
            <a:r>
              <a:rPr lang="it-IT" dirty="0"/>
              <a:t> usa più servizi cloud di fornitori diversi (es. </a:t>
            </a:r>
            <a:r>
              <a:rPr lang="it-IT" dirty="0">
                <a:hlinkClick r:id="rId2" action="ppaction://hlinksldjump"/>
              </a:rPr>
              <a:t>Amazon Web Service</a:t>
            </a:r>
            <a:r>
              <a:rPr lang="it-IT" dirty="0"/>
              <a:t> insieme a Google Cloud)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F39C2F-0FDD-A23D-CB52-0CE107E9AB67}"/>
              </a:ext>
            </a:extLst>
          </p:cNvPr>
          <p:cNvSpPr txBox="1"/>
          <p:nvPr/>
        </p:nvSpPr>
        <p:spPr>
          <a:xfrm>
            <a:off x="3716593" y="1442818"/>
            <a:ext cx="3765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  <a:t>CI SONO 4 TIPI: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DCF4B189-C46A-B01F-4607-DE438A8EFE17}"/>
              </a:ext>
            </a:extLst>
          </p:cNvPr>
          <p:cNvCxnSpPr>
            <a:cxnSpLocks/>
          </p:cNvCxnSpPr>
          <p:nvPr/>
        </p:nvCxnSpPr>
        <p:spPr>
          <a:xfrm>
            <a:off x="5599470" y="2001891"/>
            <a:ext cx="0" cy="3360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 migliori servizi di cloud storage 2026">
            <a:extLst>
              <a:ext uri="{FF2B5EF4-FFF2-40B4-BE49-F238E27FC236}">
                <a16:creationId xmlns:a16="http://schemas.microsoft.com/office/drawing/2014/main" id="{7568BDCC-0CE2-E6B0-1757-EC0ABC406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312" y="5846363"/>
            <a:ext cx="1407426" cy="846824"/>
          </a:xfrm>
          <a:prstGeom prst="rect">
            <a:avLst/>
          </a:prstGeom>
        </p:spPr>
      </p:pic>
      <p:pic>
        <p:nvPicPr>
          <p:cNvPr id="11" name="Immagine 10" descr="tratteggiata freccia simbolo grafico design 73317343 Arte vettoriale a Vecteezy">
            <a:extLst>
              <a:ext uri="{FF2B5EF4-FFF2-40B4-BE49-F238E27FC236}">
                <a16:creationId xmlns:a16="http://schemas.microsoft.com/office/drawing/2014/main" id="{4875B5AF-E9F7-F08A-B7F5-38424F04B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770" y="5880099"/>
            <a:ext cx="1273721" cy="772115"/>
          </a:xfrm>
          <a:prstGeom prst="rect">
            <a:avLst/>
          </a:prstGeom>
        </p:spPr>
      </p:pic>
      <p:pic>
        <p:nvPicPr>
          <p:cNvPr id="13" name="Immagine 12" descr="Dispositivi Digitali Per La Produttività Laptop Telefono Cellulare E Tablet Pc E Immagine Per Il Download Gratuito - Pngtree">
            <a:extLst>
              <a:ext uri="{FF2B5EF4-FFF2-40B4-BE49-F238E27FC236}">
                <a16:creationId xmlns:a16="http://schemas.microsoft.com/office/drawing/2014/main" id="{8033824F-1679-6DC8-6CB9-EB1741D17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6122" y="5828674"/>
            <a:ext cx="1436826" cy="805970"/>
          </a:xfrm>
          <a:prstGeom prst="rect">
            <a:avLst/>
          </a:prstGeom>
        </p:spPr>
      </p:pic>
      <p:pic>
        <p:nvPicPr>
          <p:cNvPr id="14" name="Immagine 13" descr="Che cos'è un modello di distribuzione cloud? Scegliere il cloud giusto">
            <a:extLst>
              <a:ext uri="{FF2B5EF4-FFF2-40B4-BE49-F238E27FC236}">
                <a16:creationId xmlns:a16="http://schemas.microsoft.com/office/drawing/2014/main" id="{CFBFB82C-6838-1413-230F-A3B78AAD7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691" y="223356"/>
            <a:ext cx="2629822" cy="13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855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921</Words>
  <Application>Microsoft Office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IL CLOUD</vt:lpstr>
      <vt:lpstr>CHE COS’È?</vt:lpstr>
      <vt:lpstr>A COSA SERVE ? </vt:lpstr>
      <vt:lpstr>I VANTAGGI PRINCIPALI</vt:lpstr>
      <vt:lpstr>FUNZIONALITÀ DEL CLOUD</vt:lpstr>
      <vt:lpstr>Presentazione standard di PowerPoint</vt:lpstr>
      <vt:lpstr>Presentazione standard di PowerPoint</vt:lpstr>
      <vt:lpstr>DIFFERENZA TRA  CLOUD STORAGE E CLOUD COMPUTING</vt:lpstr>
      <vt:lpstr>DIFFERENTI TIPI DI CLOUD</vt:lpstr>
      <vt:lpstr>COME ACCEDERE ?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Nettarina Boscolo</dc:creator>
  <cp:lastModifiedBy>Nettarina Boscolo</cp:lastModifiedBy>
  <cp:revision>4</cp:revision>
  <dcterms:created xsi:type="dcterms:W3CDTF">2026-09-03T14:12:55Z</dcterms:created>
  <dcterms:modified xsi:type="dcterms:W3CDTF">2026-09-04T08:20:44Z</dcterms:modified>
</cp:coreProperties>
</file>