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66" r:id="rId5"/>
    <p:sldId id="267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50" autoAdjust="0"/>
    <p:restoredTop sz="94660"/>
  </p:normalViewPr>
  <p:slideViewPr>
    <p:cSldViewPr snapToGrid="0">
      <p:cViewPr>
        <p:scale>
          <a:sx n="66" d="100"/>
          <a:sy n="66" d="100"/>
        </p:scale>
        <p:origin x="105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3T14:32:54.60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9830,'0'0'0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3T14:33:05.37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9830,'8'0'273,"1"0"-273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3T14:33:18.67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 9830,'0'0'0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3T14:33:18.95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 9830,'0'0'0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9284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0029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6388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8704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6784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6785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5292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59037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04678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1A205B3-F30A-B2B0-2AFF-593443D3277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03863" y="1354138"/>
            <a:ext cx="5322887" cy="4481512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07B916-0B90-35E7-AFFD-50AAA1ED4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831992"/>
            <a:ext cx="5897880" cy="4258956"/>
          </a:xfrm>
          <a:solidFill>
            <a:schemeClr val="bg2"/>
          </a:solidFill>
        </p:spPr>
        <p:txBody>
          <a:bodyPr lIns="182880" rIns="228600" bIns="91440" anchor="b">
            <a:normAutofit/>
          </a:bodyPr>
          <a:lstStyle>
            <a:lvl1pPr algn="r">
              <a:lnSpc>
                <a:spcPct val="80000"/>
              </a:lnSpc>
              <a:defRPr sz="72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6AEA00-2D64-E177-C13E-F879B49AC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431" y="5372809"/>
            <a:ext cx="2364946" cy="909119"/>
          </a:xfrm>
          <a:solidFill>
            <a:schemeClr val="bg2"/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lang="en-US" sz="1600" cap="all" baseline="0" dirty="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8519F-6576-5C5F-82CA-E9D93EB8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547529" y="612251"/>
            <a:ext cx="2070397" cy="518965"/>
          </a:xfrm>
          <a:solidFill>
            <a:schemeClr val="bg2"/>
          </a:solidFill>
        </p:spPr>
        <p:txBody>
          <a:bodyPr anchor="t"/>
          <a:lstStyle>
            <a:lvl1pPr algn="r">
              <a:defRPr sz="1050"/>
            </a:lvl1pPr>
          </a:lstStyle>
          <a:p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94BB4-778E-86AE-EEFF-88EE621D28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897326" y="5229935"/>
            <a:ext cx="1223795" cy="365125"/>
          </a:xfrm>
          <a:solidFill>
            <a:schemeClr val="bg2"/>
          </a:solidFill>
        </p:spPr>
        <p:txBody>
          <a:bodyPr rIns="182880"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D55B4-EFB5-E5DE-2242-A16C643C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1400" y="6029866"/>
            <a:ext cx="461438" cy="365125"/>
          </a:xfrm>
          <a:solidFill>
            <a:schemeClr val="bg2"/>
          </a:solidFill>
        </p:spPr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7166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001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9167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3787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6808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7208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4452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770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765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C58047C-8E8B-4C78-B461-A500965E0101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C2C4E-90E0-4076-8997-312F6CF55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77191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  <p:sldLayoutId id="214748382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red.it/attualita/politica/2019/01/04/legge-bilancio-auto-elettriche-ibride-aree-pedonali-ztl/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creativecommons.org/licenses/by-nc-nd/3.0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nsdouniverso.blogspot.com/2012/06/sol-atinge-tropico-de-cancer-e-comeca-o.html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creativecommons.org/licenses/by-nc-nd/3.0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fegate.it/gatti-arancioni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creativecommons.org/licenses/by-nc-nd/3.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fegate.it/vallese-autunno-senza-auto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creativecommons.org/licenses/by-nc-nd/3.0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hyperlink" Target="https://www.pexels.com/it-it/video/persone-in-una-riunione-3255275/" TargetMode="External"/><Relationship Id="rId7" Type="http://schemas.openxmlformats.org/officeDocument/2006/relationships/image" Target="../media/image1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2.xml"/><Relationship Id="rId5" Type="http://schemas.openxmlformats.org/officeDocument/2006/relationships/image" Target="../media/image12.png"/><Relationship Id="rId4" Type="http://schemas.openxmlformats.org/officeDocument/2006/relationships/customXml" Target="../ink/ink1.xml"/><Relationship Id="rId9" Type="http://schemas.openxmlformats.org/officeDocument/2006/relationships/customXml" Target="../ink/ink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ilano.italianostranieri.org/it/e-learning/scuola-test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nio.com/it/paesaggi/costa-it/spiaggia-mare-isola-acqua-spiaggia-oceano-costa-sabbia-paesaggio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nio.com/it/persone/uomini/persona-ombra-sagoma-orizzontale-mare-spiaggia-tramonto-cloud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2345A2-DBA9-1DB7-3E6B-E294AFF52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8054" y="1541099"/>
            <a:ext cx="8168640" cy="4462272"/>
          </a:xfrm>
        </p:spPr>
        <p:txBody>
          <a:bodyPr>
            <a:normAutofit/>
          </a:bodyPr>
          <a:lstStyle/>
          <a:p>
            <a:r>
              <a:rPr lang="it-IT" sz="4000" dirty="0"/>
              <a:t>Il cloud </a:t>
            </a:r>
            <a:br>
              <a:rPr lang="it-IT" sz="4000" dirty="0"/>
            </a:br>
            <a:br>
              <a:rPr lang="it-IT" sz="4000" dirty="0"/>
            </a:br>
            <a:r>
              <a:rPr lang="it-IT" sz="4000" dirty="0"/>
              <a:t>NATALIA</a:t>
            </a:r>
            <a:br>
              <a:rPr lang="it-IT" sz="4000" dirty="0"/>
            </a:br>
            <a:br>
              <a:rPr lang="it-IT" sz="4000" dirty="0"/>
            </a:br>
            <a:r>
              <a:rPr lang="it-IT" sz="4000" dirty="0"/>
              <a:t>MARILENA</a:t>
            </a:r>
            <a:br>
              <a:rPr lang="it-IT" sz="4000" dirty="0"/>
            </a:b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6275700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immagine 7">
            <a:extLst>
              <a:ext uri="{FF2B5EF4-FFF2-40B4-BE49-F238E27FC236}">
                <a16:creationId xmlns:a16="http://schemas.microsoft.com/office/drawing/2014/main" id="{F2B09905-3499-688F-EE67-898D21430B5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6630" r="16630"/>
          <a:stretch>
            <a:fillRect/>
          </a:stretch>
        </p:blipFill>
        <p:spPr/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97B75B89-DD32-36C4-B1C1-43FA79871A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" y="-169494"/>
            <a:ext cx="5897880" cy="2128922"/>
          </a:xfrm>
        </p:spPr>
        <p:txBody>
          <a:bodyPr/>
          <a:lstStyle/>
          <a:p>
            <a:r>
              <a:rPr lang="it-IT" dirty="0"/>
              <a:t>Cloud pubblico</a:t>
            </a: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41819114-73A0-A79C-4273-077C38C4BA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431" y="2946401"/>
            <a:ext cx="2364946" cy="3335528"/>
          </a:xfrm>
        </p:spPr>
        <p:txBody>
          <a:bodyPr>
            <a:noAutofit/>
          </a:bodyPr>
          <a:lstStyle/>
          <a:p>
            <a:r>
              <a:rPr lang="it-IT" sz="2000" dirty="0">
                <a:solidFill>
                  <a:schemeClr val="tx1"/>
                </a:solidFill>
              </a:rPr>
              <a:t>Il cloud pubblico è un servizio gestito da un fornitore esterno che offre risorse di calcolo tramite internet.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9C01366-77AC-E779-1D7B-114F188BED1A}"/>
              </a:ext>
            </a:extLst>
          </p:cNvPr>
          <p:cNvSpPr txBox="1"/>
          <p:nvPr/>
        </p:nvSpPr>
        <p:spPr>
          <a:xfrm>
            <a:off x="5503863" y="5835650"/>
            <a:ext cx="53228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>
                <a:hlinkClick r:id="rId3" tooltip="https://www.wired.it/attualita/politica/2019/01/04/legge-bilancio-auto-elettriche-ibride-aree-pedonali-ztl/"/>
              </a:rPr>
              <a:t>Questa foto</a:t>
            </a:r>
            <a:r>
              <a:rPr lang="it-IT" sz="900"/>
              <a:t> di Autore sconosciuto è concesso in licenza da </a:t>
            </a:r>
            <a:r>
              <a:rPr lang="it-IT" sz="900">
                <a:hlinkClick r:id="rId4" tooltip="https://creativecommons.org/licenses/by-nc-nd/3.0/"/>
              </a:rPr>
              <a:t>CC BY-NC-ND</a:t>
            </a: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475878801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immagine 7">
            <a:extLst>
              <a:ext uri="{FF2B5EF4-FFF2-40B4-BE49-F238E27FC236}">
                <a16:creationId xmlns:a16="http://schemas.microsoft.com/office/drawing/2014/main" id="{7D250659-E19D-20EA-5586-B98FBAF7F68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3549" b="3549"/>
          <a:stretch>
            <a:fillRect/>
          </a:stretch>
        </p:blipFill>
        <p:spPr/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B30E9DAF-3500-1CB3-8BD6-F13A2F5121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793540"/>
            <a:ext cx="5897880" cy="4258956"/>
          </a:xfrm>
        </p:spPr>
        <p:txBody>
          <a:bodyPr/>
          <a:lstStyle/>
          <a:p>
            <a:r>
              <a:rPr lang="it-IT" dirty="0"/>
              <a:t>Cloud ibrido</a:t>
            </a:r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ADCF307D-BA7F-3B71-89AF-94081E768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431" y="3048001"/>
            <a:ext cx="2364946" cy="3233928"/>
          </a:xfrm>
        </p:spPr>
        <p:txBody>
          <a:bodyPr>
            <a:noAutofit/>
          </a:bodyPr>
          <a:lstStyle/>
          <a:p>
            <a:r>
              <a:rPr lang="it-IT" sz="1800" dirty="0">
                <a:solidFill>
                  <a:schemeClr val="tx1"/>
                </a:solidFill>
              </a:rPr>
              <a:t>Il cloud privato è un ambiente riservato a una sola organizzazione, ospitato in un data center locale o gestito in modo esclusivo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C956A7A-8087-8F5D-D232-3B5E79013ED1}"/>
              </a:ext>
            </a:extLst>
          </p:cNvPr>
          <p:cNvSpPr txBox="1"/>
          <p:nvPr/>
        </p:nvSpPr>
        <p:spPr>
          <a:xfrm>
            <a:off x="5503863" y="5835650"/>
            <a:ext cx="53228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>
                <a:hlinkClick r:id="rId3" tooltip="https://imagensdouniverso.blogspot.com/2012/06/sol-atinge-tropico-de-cancer-e-comeca-o.html"/>
              </a:rPr>
              <a:t>Questa foto</a:t>
            </a:r>
            <a:r>
              <a:rPr lang="it-IT" sz="900"/>
              <a:t> di Autore sconosciuto è concesso in licenza da </a:t>
            </a:r>
            <a:r>
              <a:rPr lang="it-IT" sz="900">
                <a:hlinkClick r:id="rId4" tooltip="https://creativecommons.org/licenses/by-nc-nd/3.0/"/>
              </a:rPr>
              <a:t>CC BY-NC-ND</a:t>
            </a: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289097929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 descr="Studente asiatico che scrive sulla lavagna con un gesso in aula">
            <a:extLst>
              <a:ext uri="{FF2B5EF4-FFF2-40B4-BE49-F238E27FC236}">
                <a16:creationId xmlns:a16="http://schemas.microsoft.com/office/drawing/2014/main" id="{8911916D-CA66-36D8-F67E-D05A7F92DA8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9" r="10389"/>
          <a:stretch>
            <a:fillRect/>
          </a:stretch>
        </p:blipFill>
        <p:spPr>
          <a:xfrm>
            <a:off x="6096000" y="1346200"/>
            <a:ext cx="5322888" cy="4481513"/>
          </a:xfrm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B7230DF6-4C1D-7193-EF86-1DCCA0A41B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10792" y="-33001"/>
            <a:ext cx="5897880" cy="2540377"/>
          </a:xfrm>
        </p:spPr>
        <p:txBody>
          <a:bodyPr/>
          <a:lstStyle/>
          <a:p>
            <a:r>
              <a:rPr lang="it-IT" dirty="0"/>
              <a:t>Cloud privato</a:t>
            </a:r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5753AEE0-EC5B-A902-A72C-BB1451F6CA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517" y="2696063"/>
            <a:ext cx="2364946" cy="3774552"/>
          </a:xfrm>
        </p:spPr>
        <p:txBody>
          <a:bodyPr>
            <a:noAutofit/>
          </a:bodyPr>
          <a:lstStyle/>
          <a:p>
            <a:r>
              <a:rPr lang="it-IT" sz="2000" dirty="0">
                <a:solidFill>
                  <a:schemeClr val="tx1"/>
                </a:solidFill>
              </a:rPr>
              <a:t>Il cloud privato è un ambiente riservato a una sola organizzazione, ospitato in un data center locale o gestito in modo esclusivo</a:t>
            </a:r>
          </a:p>
        </p:txBody>
      </p:sp>
    </p:spTree>
    <p:extLst>
      <p:ext uri="{BB962C8B-B14F-4D97-AF65-F5344CB8AC3E}">
        <p14:creationId xmlns:p14="http://schemas.microsoft.com/office/powerpoint/2010/main" val="2925917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egnaposto immagine 10" descr="Gatto con riempimento a tinta unita">
            <a:extLst>
              <a:ext uri="{FF2B5EF4-FFF2-40B4-BE49-F238E27FC236}">
                <a16:creationId xmlns:a16="http://schemas.microsoft.com/office/drawing/2014/main" id="{2D0A4496-B904-3732-5100-EF216684BA4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7903" b="7903"/>
          <a:stretch>
            <a:fillRect/>
          </a:stretch>
        </p:blipFill>
        <p:spPr>
          <a:xfrm>
            <a:off x="1117600" y="576263"/>
            <a:ext cx="5322888" cy="4481512"/>
          </a:xfrm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70672E2F-7A0D-786A-EB14-4261C73A9F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57261" y="576072"/>
            <a:ext cx="5322888" cy="4258956"/>
          </a:xfrm>
        </p:spPr>
        <p:txBody>
          <a:bodyPr>
            <a:normAutofit/>
          </a:bodyPr>
          <a:lstStyle/>
          <a:p>
            <a:r>
              <a:rPr lang="it-IT" sz="2400" dirty="0"/>
              <a:t>Il </a:t>
            </a:r>
            <a:r>
              <a:rPr lang="it-IT" sz="2400" b="1" dirty="0"/>
              <a:t>cloud</a:t>
            </a:r>
            <a:r>
              <a:rPr lang="it-IT" sz="2400" dirty="0"/>
              <a:t> (che in inglese significa "nuvola") è un sistema che permette di archiviare e gestire dati o programmi su internet, invece che sulla memoria fisica del proprio computer o telefono.</a:t>
            </a:r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9370FDFD-C7A1-97D9-8F20-E5D745D3D7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431" y="5057775"/>
            <a:ext cx="4547140" cy="1224153"/>
          </a:xfrm>
        </p:spPr>
        <p:txBody>
          <a:bodyPr>
            <a:normAutofit/>
          </a:bodyPr>
          <a:lstStyle/>
          <a:p>
            <a:endParaRPr lang="it-IT" sz="2400" dirty="0">
              <a:solidFill>
                <a:srgbClr val="FF0000"/>
              </a:solidFill>
            </a:endParaRPr>
          </a:p>
          <a:p>
            <a:r>
              <a:rPr lang="it-IT" sz="2400" dirty="0">
                <a:solidFill>
                  <a:schemeClr val="tx1"/>
                </a:solidFill>
              </a:rPr>
              <a:t>cloud</a:t>
            </a:r>
          </a:p>
        </p:txBody>
      </p:sp>
    </p:spTree>
    <p:extLst>
      <p:ext uri="{BB962C8B-B14F-4D97-AF65-F5344CB8AC3E}">
        <p14:creationId xmlns:p14="http://schemas.microsoft.com/office/powerpoint/2010/main" val="4196928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828F1814-C7CD-AAC9-FA85-FBA307D23EE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8822" r="18822"/>
          <a:stretch>
            <a:fillRect/>
          </a:stretch>
        </p:blipFill>
        <p:spPr>
          <a:xfrm>
            <a:off x="6869113" y="831850"/>
            <a:ext cx="5322887" cy="4481513"/>
          </a:xfrm>
        </p:spPr>
      </p:pic>
      <p:sp>
        <p:nvSpPr>
          <p:cNvPr id="4" name="Sottotitolo 3">
            <a:extLst>
              <a:ext uri="{FF2B5EF4-FFF2-40B4-BE49-F238E27FC236}">
                <a16:creationId xmlns:a16="http://schemas.microsoft.com/office/drawing/2014/main" id="{2510DD0E-E551-A4CD-4487-136CD97FF9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431" y="4586991"/>
            <a:ext cx="2364946" cy="1694938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sz="2400" dirty="0">
                <a:solidFill>
                  <a:schemeClr val="tx1"/>
                </a:solidFill>
              </a:rPr>
              <a:t>SERVER FISICI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>
                <a:solidFill>
                  <a:schemeClr val="tx1"/>
                </a:solidFill>
              </a:rPr>
              <a:t>ACESSO ONLINE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E684544-F489-214F-67DE-E9DD714FA0BF}"/>
              </a:ext>
            </a:extLst>
          </p:cNvPr>
          <p:cNvSpPr txBox="1"/>
          <p:nvPr/>
        </p:nvSpPr>
        <p:spPr>
          <a:xfrm>
            <a:off x="6869113" y="5313363"/>
            <a:ext cx="53228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>
                <a:hlinkClick r:id="rId3" tooltip="https://www.lifegate.it/gatti-arancioni"/>
              </a:rPr>
              <a:t>Questa foto</a:t>
            </a:r>
            <a:r>
              <a:rPr lang="it-IT" sz="900"/>
              <a:t> di Autore sconosciuto è concesso in licenza da </a:t>
            </a:r>
            <a:r>
              <a:rPr lang="it-IT" sz="900">
                <a:hlinkClick r:id="rId4" tooltip="https://creativecommons.org/licenses/by-nc-nd/3.0/"/>
              </a:rPr>
              <a:t>CC BY-NC-ND</a:t>
            </a:r>
            <a:endParaRPr lang="it-IT" sz="900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4360D2E8-BB5E-FF8E-6F0F-C4F7D4561D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8004" y="119070"/>
            <a:ext cx="5897880" cy="4258956"/>
          </a:xfrm>
        </p:spPr>
        <p:txBody>
          <a:bodyPr>
            <a:normAutofit/>
          </a:bodyPr>
          <a:lstStyle/>
          <a:p>
            <a:pPr algn="l"/>
            <a:r>
              <a:rPr lang="it-IT" sz="4000" dirty="0"/>
              <a:t>Come funziona…</a:t>
            </a:r>
          </a:p>
        </p:txBody>
      </p:sp>
    </p:spTree>
    <p:extLst>
      <p:ext uri="{BB962C8B-B14F-4D97-AF65-F5344CB8AC3E}">
        <p14:creationId xmlns:p14="http://schemas.microsoft.com/office/powerpoint/2010/main" val="113662739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FA590C45-C937-8DF8-A891-C6173808064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306" r="20306"/>
          <a:stretch>
            <a:fillRect/>
          </a:stretch>
        </p:blipFill>
        <p:spPr/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7878B2DD-71B7-144A-9F04-9FE52E040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794" y="-327067"/>
            <a:ext cx="5897880" cy="1806277"/>
          </a:xfrm>
        </p:spPr>
        <p:txBody>
          <a:bodyPr/>
          <a:lstStyle/>
          <a:p>
            <a:r>
              <a:rPr lang="it-IT" dirty="0"/>
              <a:t>Server fisici </a:t>
            </a:r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3C49AE62-4D07-A3A1-E834-DCD3BDB7CC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4383" y="1838080"/>
            <a:ext cx="2364946" cy="4618020"/>
          </a:xfrm>
        </p:spPr>
        <p:txBody>
          <a:bodyPr>
            <a:noAutofit/>
          </a:bodyPr>
          <a:lstStyle/>
          <a:p>
            <a:r>
              <a:rPr lang="it-IT" sz="1800" dirty="0">
                <a:solidFill>
                  <a:schemeClr val="tx1"/>
                </a:solidFill>
              </a:rPr>
              <a:t>un server fisico è un computer dedicato con componenti hardware propri che fornisce servizi e gestisce dati per altri dispositivi collegati in rete. A differenza dei computer di tutti i giorni, queste macchine sono create per lavorare senza interruzioni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E2B4233-EB4C-7A6A-7394-BB325B5818BE}"/>
              </a:ext>
            </a:extLst>
          </p:cNvPr>
          <p:cNvSpPr txBox="1"/>
          <p:nvPr/>
        </p:nvSpPr>
        <p:spPr>
          <a:xfrm>
            <a:off x="5503863" y="5835650"/>
            <a:ext cx="53228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>
                <a:hlinkClick r:id="rId3" tooltip="https://www.lifegate.it/vallese-autunno-senza-auto"/>
              </a:rPr>
              <a:t>Questa foto</a:t>
            </a:r>
            <a:r>
              <a:rPr lang="it-IT" sz="900"/>
              <a:t> di Autore sconosciuto è concesso in licenza da </a:t>
            </a:r>
            <a:r>
              <a:rPr lang="it-IT" sz="900">
                <a:hlinkClick r:id="rId4" tooltip="https://creativecommons.org/licenses/by-nc-nd/3.0/"/>
              </a:rPr>
              <a:t>CC BY-NC-ND</a:t>
            </a: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276307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 descr="Donna che stringe un legame con il figlio">
            <a:extLst>
              <a:ext uri="{FF2B5EF4-FFF2-40B4-BE49-F238E27FC236}">
                <a16:creationId xmlns:a16="http://schemas.microsoft.com/office/drawing/2014/main" id="{176EA33C-BBDA-E5D8-F668-80883825DCE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9" r="10409"/>
          <a:stretch>
            <a:fillRect/>
          </a:stretch>
        </p:blipFill>
        <p:spPr/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0F75F974-82BE-EB7E-3B27-667018B13E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94017" y="-113136"/>
            <a:ext cx="5897880" cy="2270972"/>
          </a:xfrm>
        </p:spPr>
        <p:txBody>
          <a:bodyPr/>
          <a:lstStyle/>
          <a:p>
            <a:r>
              <a:rPr lang="it-IT" dirty="0"/>
              <a:t>Accesso online</a:t>
            </a:r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34072B9C-196F-796D-27F8-0CA743D80C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431" y="1918741"/>
            <a:ext cx="2364946" cy="4363187"/>
          </a:xfrm>
        </p:spPr>
        <p:txBody>
          <a:bodyPr>
            <a:noAutofit/>
          </a:bodyPr>
          <a:lstStyle/>
          <a:p>
            <a:r>
              <a:rPr lang="it-IT" sz="2000" dirty="0">
                <a:solidFill>
                  <a:schemeClr val="tx1"/>
                </a:solidFill>
              </a:rPr>
              <a:t>L'</a:t>
            </a:r>
            <a:r>
              <a:rPr lang="it-IT" sz="2000" b="1" dirty="0">
                <a:solidFill>
                  <a:schemeClr val="tx1"/>
                </a:solidFill>
              </a:rPr>
              <a:t>accesso online</a:t>
            </a:r>
            <a:r>
              <a:rPr lang="it-IT" sz="2000" dirty="0">
                <a:solidFill>
                  <a:schemeClr val="tx1"/>
                </a:solidFill>
              </a:rPr>
              <a:t> (o </a:t>
            </a:r>
            <a:r>
              <a:rPr lang="it-IT" sz="2000" i="1" dirty="0">
                <a:solidFill>
                  <a:schemeClr val="tx1"/>
                </a:solidFill>
              </a:rPr>
              <a:t>login</a:t>
            </a:r>
            <a:r>
              <a:rPr lang="it-IT" sz="2000" dirty="0">
                <a:solidFill>
                  <a:schemeClr val="tx1"/>
                </a:solidFill>
              </a:rPr>
              <a:t>) è il processo che permette a un utente di entrare in un'area riservata di un sito web, di un'applicazione o di un servizio digitale</a:t>
            </a:r>
            <a:r>
              <a:rPr lang="it-IT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0696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egnaposto immagine 10">
            <a:extLst>
              <a:ext uri="{FF2B5EF4-FFF2-40B4-BE49-F238E27FC236}">
                <a16:creationId xmlns:a16="http://schemas.microsoft.com/office/drawing/2014/main" id="{062321E9-D99D-5C23-C882-AAA9075AFA7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6595" r="16595"/>
          <a:stretch>
            <a:fillRect/>
          </a:stretch>
        </p:blipFill>
        <p:spPr/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3557D1A9-28F2-7CAE-3E26-4C4C0AA97A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37" y="61956"/>
            <a:ext cx="5897880" cy="4258956"/>
          </a:xfrm>
        </p:spPr>
        <p:txBody>
          <a:bodyPr>
            <a:normAutofit/>
          </a:bodyPr>
          <a:lstStyle/>
          <a:p>
            <a:r>
              <a:rPr lang="it-IT" sz="4000" dirty="0"/>
              <a:t>Server remoti,  accesso via internet e gestione esterna:  </a:t>
            </a:r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663143CA-018F-CD27-1E48-79088A420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431" y="5381090"/>
            <a:ext cx="2364946" cy="909119"/>
          </a:xfrm>
        </p:spPr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Vediamo  come…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id="{0C439B7C-207F-CDCD-B67A-1E77D9AFF266}"/>
                  </a:ext>
                </a:extLst>
              </p14:cNvPr>
              <p14:cNvContentPartPr/>
              <p14:nvPr/>
            </p14:nvContentPartPr>
            <p14:xfrm>
              <a:off x="8322498" y="3006500"/>
              <a:ext cx="360" cy="360"/>
            </p14:xfrm>
          </p:contentPart>
        </mc:Choice>
        <mc:Fallback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id="{0C439B7C-207F-CDCD-B67A-1E77D9AFF26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04498" y="298850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B948339B-1E44-6318-3DF0-6904C37137F7}"/>
                  </a:ext>
                </a:extLst>
              </p14:cNvPr>
              <p14:cNvContentPartPr/>
              <p14:nvPr/>
            </p14:nvContentPartPr>
            <p14:xfrm>
              <a:off x="8368938" y="2588180"/>
              <a:ext cx="6480" cy="360"/>
            </p14:xfrm>
          </p:contentPart>
        </mc:Choice>
        <mc:Fallback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B948339B-1E44-6318-3DF0-6904C37137F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50938" y="2570180"/>
                <a:ext cx="4212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9" name="Gruppo 8">
            <a:extLst>
              <a:ext uri="{FF2B5EF4-FFF2-40B4-BE49-F238E27FC236}">
                <a16:creationId xmlns:a16="http://schemas.microsoft.com/office/drawing/2014/main" id="{E8080DF8-791A-A75C-CB77-25CA5E811B04}"/>
              </a:ext>
            </a:extLst>
          </p:cNvPr>
          <p:cNvGrpSpPr/>
          <p:nvPr/>
        </p:nvGrpSpPr>
        <p:grpSpPr>
          <a:xfrm>
            <a:off x="7516458" y="2154020"/>
            <a:ext cx="360" cy="15840"/>
            <a:chOff x="7516458" y="2154020"/>
            <a:chExt cx="360" cy="15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AA809A54-3489-887B-3A0C-0F0F7C15FCE3}"/>
                    </a:ext>
                  </a:extLst>
                </p14:cNvPr>
                <p14:cNvContentPartPr/>
                <p14:nvPr/>
              </p14:nvContentPartPr>
              <p14:xfrm>
                <a:off x="7516458" y="2169500"/>
                <a:ext cx="360" cy="36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AA809A54-3489-887B-3A0C-0F0F7C15FCE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498818" y="215186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FDDE5677-B9D0-78FB-B304-A70D53AEE5B0}"/>
                    </a:ext>
                  </a:extLst>
                </p14:cNvPr>
                <p14:cNvContentPartPr/>
                <p14:nvPr/>
              </p14:nvContentPartPr>
              <p14:xfrm>
                <a:off x="7516458" y="2154020"/>
                <a:ext cx="360" cy="36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FDDE5677-B9D0-78FB-B304-A70D53AEE5B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498818" y="213638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30548865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45E93D01-4D23-DE95-314C-965ECDE766E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7708" b="7708"/>
          <a:stretch>
            <a:fillRect/>
          </a:stretch>
        </p:blipFill>
        <p:spPr/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ACE53845-73B1-8388-E59F-E94899789D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0377" y="0"/>
            <a:ext cx="5897880" cy="1836257"/>
          </a:xfrm>
        </p:spPr>
        <p:txBody>
          <a:bodyPr>
            <a:normAutofit fontScale="90000"/>
          </a:bodyPr>
          <a:lstStyle/>
          <a:p>
            <a:r>
              <a:rPr lang="it-IT" dirty="0"/>
              <a:t>Server remoti</a:t>
            </a:r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ED767283-362A-4657-21C1-E2479C10CB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431" y="824459"/>
            <a:ext cx="2364946" cy="5457469"/>
          </a:xfrm>
        </p:spPr>
        <p:txBody>
          <a:bodyPr>
            <a:noAutofit/>
          </a:bodyPr>
          <a:lstStyle/>
          <a:p>
            <a:r>
              <a:rPr lang="it-IT" sz="2400" dirty="0">
                <a:solidFill>
                  <a:schemeClr val="tx1"/>
                </a:solidFill>
              </a:rPr>
              <a:t>I dati non si trovano sul tuo dispositivo, ma su grandi computer chiamati </a:t>
            </a:r>
            <a:r>
              <a:rPr lang="it-IT" sz="2400" i="1" dirty="0">
                <a:solidFill>
                  <a:schemeClr val="tx1"/>
                </a:solidFill>
              </a:rPr>
              <a:t>server</a:t>
            </a:r>
            <a:r>
              <a:rPr lang="it-IT" sz="2400" dirty="0">
                <a:solidFill>
                  <a:schemeClr val="tx1"/>
                </a:solidFill>
              </a:rPr>
              <a:t>, situati in edifici speciali sparsi nel mondo detti </a:t>
            </a:r>
            <a:r>
              <a:rPr lang="it-IT" sz="2400" i="1" dirty="0">
                <a:solidFill>
                  <a:schemeClr val="tx1"/>
                </a:solidFill>
              </a:rPr>
              <a:t>datacenter</a:t>
            </a:r>
            <a:endParaRPr lang="it-IT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504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A77BFD78-45CF-A835-8864-D486C3C76E3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0405" r="10405"/>
          <a:stretch>
            <a:fillRect/>
          </a:stretch>
        </p:blipFill>
        <p:spPr/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2B8698D5-9123-824F-93DA-DB0A053432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37" y="94964"/>
            <a:ext cx="5897880" cy="2518348"/>
          </a:xfrm>
        </p:spPr>
        <p:txBody>
          <a:bodyPr>
            <a:normAutofit/>
          </a:bodyPr>
          <a:lstStyle/>
          <a:p>
            <a:r>
              <a:rPr lang="it-IT" sz="4000" dirty="0"/>
              <a:t>Accesso via internet:</a:t>
            </a:r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C2224D27-63AB-E819-8106-A61D4A69ED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431" y="3429001"/>
            <a:ext cx="2364946" cy="2852928"/>
          </a:xfrm>
        </p:spPr>
        <p:txBody>
          <a:bodyPr>
            <a:noAutofit/>
          </a:bodyPr>
          <a:lstStyle/>
          <a:p>
            <a:r>
              <a:rPr lang="it-IT" sz="1800" dirty="0">
                <a:solidFill>
                  <a:schemeClr val="tx1"/>
                </a:solidFill>
              </a:rPr>
              <a:t>Puoi aprire, modificare o salvare i tuoi file da qualsiasi luogo e con qualsiasi dispositivo, purché tu abbia una connessione a internet</a:t>
            </a:r>
          </a:p>
        </p:txBody>
      </p:sp>
    </p:spTree>
    <p:extLst>
      <p:ext uri="{BB962C8B-B14F-4D97-AF65-F5344CB8AC3E}">
        <p14:creationId xmlns:p14="http://schemas.microsoft.com/office/powerpoint/2010/main" val="2165814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12D8D1CD-4D15-1D89-173E-D1287D4F7C3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0397" r="10397"/>
          <a:stretch>
            <a:fillRect/>
          </a:stretch>
        </p:blipFill>
        <p:spPr/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A37B4EA9-8468-B5B7-843B-084EF07F7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88517"/>
            <a:ext cx="5897880" cy="1867665"/>
          </a:xfrm>
        </p:spPr>
        <p:txBody>
          <a:bodyPr>
            <a:normAutofit fontScale="90000"/>
          </a:bodyPr>
          <a:lstStyle/>
          <a:p>
            <a:r>
              <a:rPr lang="it-IT" dirty="0"/>
              <a:t>Gestione esterna:</a:t>
            </a:r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732C595F-729B-F5EF-C18D-974266A6D7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431" y="2830287"/>
            <a:ext cx="2364946" cy="3451642"/>
          </a:xfrm>
        </p:spPr>
        <p:txBody>
          <a:bodyPr>
            <a:noAutofit/>
          </a:bodyPr>
          <a:lstStyle/>
          <a:p>
            <a:r>
              <a:rPr lang="it-IT" sz="2000" dirty="0">
                <a:solidFill>
                  <a:schemeClr val="tx1"/>
                </a:solidFill>
              </a:rPr>
              <a:t>Non devi occuparti della manutenzione o della sicurezza fisica di quei computer; se ne occupa l'azienda che offre il servizio</a:t>
            </a:r>
          </a:p>
        </p:txBody>
      </p:sp>
    </p:spTree>
    <p:extLst>
      <p:ext uri="{BB962C8B-B14F-4D97-AF65-F5344CB8AC3E}">
        <p14:creationId xmlns:p14="http://schemas.microsoft.com/office/powerpoint/2010/main" val="1879854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TM02836342[[fn=Ione]]</Template>
  <TotalTime>1155</TotalTime>
  <Words>341</Words>
  <Application>Microsoft Office PowerPoint</Application>
  <PresentationFormat>Widescreen</PresentationFormat>
  <Paragraphs>29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5" baseType="lpstr">
      <vt:lpstr>Century Gothic</vt:lpstr>
      <vt:lpstr>Wingdings 3</vt:lpstr>
      <vt:lpstr>Ione</vt:lpstr>
      <vt:lpstr>Il cloud   NATALIA  MARILENA </vt:lpstr>
      <vt:lpstr>Il cloud (che in inglese significa "nuvola") è un sistema che permette di archiviare e gestire dati o programmi su internet, invece che sulla memoria fisica del proprio computer o telefono.</vt:lpstr>
      <vt:lpstr>Come funziona…</vt:lpstr>
      <vt:lpstr>Server fisici </vt:lpstr>
      <vt:lpstr>Accesso online</vt:lpstr>
      <vt:lpstr>Server remoti,  accesso via internet e gestione esterna:  </vt:lpstr>
      <vt:lpstr>Server remoti</vt:lpstr>
      <vt:lpstr>Accesso via internet:</vt:lpstr>
      <vt:lpstr>Gestione esterna:</vt:lpstr>
      <vt:lpstr>Cloud pubblico</vt:lpstr>
      <vt:lpstr>Cloud ibrido</vt:lpstr>
      <vt:lpstr>Cloud privato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Acero boscolo</dc:creator>
  <cp:lastModifiedBy>Acero boscolo</cp:lastModifiedBy>
  <cp:revision>5</cp:revision>
  <dcterms:created xsi:type="dcterms:W3CDTF">2026-09-03T13:30:12Z</dcterms:created>
  <dcterms:modified xsi:type="dcterms:W3CDTF">2026-09-04T08:45:21Z</dcterms:modified>
</cp:coreProperties>
</file>