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036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71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00000001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3810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DIGITAL WORKPLACE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000001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581150"/>
            <a:ext cx="5810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93"/>
          </a:bodyPr>
          <a:lstStyle/>
          <a:p>
            <a:pPr algn="l">
              <a:defRPr sz="540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Smart working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0000001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58102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7222"/>
          </a:bodyPr>
          <a:lstStyle/>
          <a:p>
            <a:pPr algn="l">
              <a:defRPr sz="4050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4050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Il workplace diventa</a:t>
            </a:r>
          </a:p>
          <a:p>
            <a:pPr algn="l">
              <a:defRPr sz="4050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4050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un ecosistema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00000001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943350"/>
            <a:ext cx="933450" cy="0"/>
          </a:xfrm>
          <a:prstGeom prst="line">
            <a:avLst/>
          </a:prstGeom>
          <a:noFill/>
          <a:ln w="57150">
            <a:solidFill>
              <a:srgbClr val="F2A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0000001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267200"/>
            <a:ext cx="547687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Strumenti, sicurezza e competenze per lavorare senza limiti di spazio e tempo.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0000001-0006-4000-8000-000000000000}"/>
              </a:ext>
            </a:extLst>
          </p:cNvPr>
          <p:cNvSpPr>
            <a:spLocks noGrp="1"/>
          </p:cNvSpPr>
          <p:nvPr/>
        </p:nvSpPr>
        <p:spPr>
          <a:xfrm>
            <a:off x="7524750" y="4133850"/>
            <a:ext cx="400050" cy="1676400"/>
          </a:xfrm>
          <a:prstGeom prst="rect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0000001-0007-4000-8000-000000000000}"/>
              </a:ext>
            </a:extLst>
          </p:cNvPr>
          <p:cNvSpPr>
            <a:spLocks noGrp="1"/>
          </p:cNvSpPr>
          <p:nvPr/>
        </p:nvSpPr>
        <p:spPr>
          <a:xfrm>
            <a:off x="7505700" y="594360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050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0000001-0008-4000-8000-000000000000}"/>
              </a:ext>
            </a:extLst>
          </p:cNvPr>
          <p:cNvSpPr>
            <a:spLocks noGrp="1"/>
          </p:cNvSpPr>
          <p:nvPr/>
        </p:nvSpPr>
        <p:spPr>
          <a:xfrm>
            <a:off x="8324850" y="3429000"/>
            <a:ext cx="400050" cy="2381250"/>
          </a:xfrm>
          <a:prstGeom prst="rect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0000001-0009-4000-8000-000000000000}"/>
              </a:ext>
            </a:extLst>
          </p:cNvPr>
          <p:cNvSpPr>
            <a:spLocks noGrp="1"/>
          </p:cNvSpPr>
          <p:nvPr/>
        </p:nvSpPr>
        <p:spPr>
          <a:xfrm>
            <a:off x="8305800" y="594360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050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0000001-000A-4000-8000-000000000000}"/>
              </a:ext>
            </a:extLst>
          </p:cNvPr>
          <p:cNvSpPr>
            <a:spLocks noGrp="1"/>
          </p:cNvSpPr>
          <p:nvPr/>
        </p:nvSpPr>
        <p:spPr>
          <a:xfrm>
            <a:off x="9124950" y="2724150"/>
            <a:ext cx="400050" cy="3086100"/>
          </a:xfrm>
          <a:prstGeom prst="rect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0000001-000B-4000-8000-000000000000}"/>
              </a:ext>
            </a:extLst>
          </p:cNvPr>
          <p:cNvSpPr>
            <a:spLocks noGrp="1"/>
          </p:cNvSpPr>
          <p:nvPr/>
        </p:nvSpPr>
        <p:spPr>
          <a:xfrm>
            <a:off x="9105900" y="594360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050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0000001-000C-4000-8000-000000000000}"/>
              </a:ext>
            </a:extLst>
          </p:cNvPr>
          <p:cNvSpPr>
            <a:spLocks noGrp="1"/>
          </p:cNvSpPr>
          <p:nvPr/>
        </p:nvSpPr>
        <p:spPr>
          <a:xfrm>
            <a:off x="9925050" y="2019300"/>
            <a:ext cx="400050" cy="3790950"/>
          </a:xfrm>
          <a:prstGeom prst="rect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0000001-000D-4000-8000-000000000000}"/>
              </a:ext>
            </a:extLst>
          </p:cNvPr>
          <p:cNvSpPr>
            <a:spLocks noGrp="1"/>
          </p:cNvSpPr>
          <p:nvPr/>
        </p:nvSpPr>
        <p:spPr>
          <a:xfrm>
            <a:off x="9906000" y="594360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050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000001-000E-4000-8000-000000000000}"/>
              </a:ext>
            </a:extLst>
          </p:cNvPr>
          <p:cNvSpPr>
            <a:spLocks noGrp="1"/>
          </p:cNvSpPr>
          <p:nvPr/>
        </p:nvSpPr>
        <p:spPr>
          <a:xfrm>
            <a:off x="10725150" y="1314450"/>
            <a:ext cx="400050" cy="4495800"/>
          </a:xfrm>
          <a:prstGeom prst="rect">
            <a:avLst/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0000001-000F-4000-8000-000000000000}"/>
              </a:ext>
            </a:extLst>
          </p:cNvPr>
          <p:cNvSpPr>
            <a:spLocks noGrp="1"/>
          </p:cNvSpPr>
          <p:nvPr/>
        </p:nvSpPr>
        <p:spPr>
          <a:xfrm>
            <a:off x="10706100" y="594360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050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0000001-0010-4000-8000-000000000000}"/>
              </a:ext>
            </a:extLst>
          </p:cNvPr>
          <p:cNvSpPr>
            <a:spLocks noGrp="1"/>
          </p:cNvSpPr>
          <p:nvPr/>
        </p:nvSpPr>
        <p:spPr>
          <a:xfrm>
            <a:off x="7524750" y="781050"/>
            <a:ext cx="3600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650" b="1">
                <a:solidFill>
                  <a:srgbClr val="1E2A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A2B"/>
                </a:solidFill>
                <a:latin typeface="Aptos"/>
                <a:ea typeface="Aptos"/>
                <a:cs typeface="Aptos"/>
              </a:rPr>
              <a:t>5 PILASTRI</a:t>
            </a:r>
          </a:p>
        </p:txBody>
      </p:sp>
      <p:sp>
        <p:nvSpPr>
          <p:cNvPr id="17" name="Connettore diritto 16">
            <a:extLst>
              <a:ext uri="{FF2B5EF4-FFF2-40B4-BE49-F238E27FC236}">
                <a16:creationId xmlns:a16="http://schemas.microsoft.com/office/drawing/2014/main" id="{00000001-0011-4000-8000-000000000000}"/>
              </a:ext>
            </a:extLst>
          </p:cNvPr>
          <p:cNvSpPr>
            <a:spLocks noGrp="1"/>
          </p:cNvSpPr>
          <p:nvPr/>
        </p:nvSpPr>
        <p:spPr>
          <a:xfrm>
            <a:off x="7524750" y="1219200"/>
            <a:ext cx="360045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0000001-0012-4000-8000-000000000000}"/>
              </a:ext>
            </a:extLst>
          </p:cNvPr>
          <p:cNvSpPr>
            <a:spLocks noGrp="1"/>
          </p:cNvSpPr>
          <p:nvPr/>
        </p:nvSpPr>
        <p:spPr>
          <a:xfrm>
            <a:off x="7009920" y="1381124"/>
            <a:ext cx="3600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27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Hardware · Collaboration · Produttività · Sicurezza · Competenze</a:t>
            </a:r>
          </a:p>
        </p:txBody>
      </p:sp>
      <p:sp>
        <p:nvSpPr>
          <p:cNvPr id="19" name="Connettore diritto 18">
            <a:extLst>
              <a:ext uri="{FF2B5EF4-FFF2-40B4-BE49-F238E27FC236}">
                <a16:creationId xmlns:a16="http://schemas.microsoft.com/office/drawing/2014/main" id="{00000001-001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0000001-001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9906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Fonti: Osservatori Digital Innovation · Omnia Group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000001-0015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8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tangolo 37">
            <a:extLst>
              <a:ext uri="{FF2B5EF4-FFF2-40B4-BE49-F238E27FC236}">
                <a16:creationId xmlns:a16="http://schemas.microsoft.com/office/drawing/2014/main" id="{00000002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LA MAPPA DELL’ECOSISTEMA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000002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89275"/>
          </a:bodyPr>
          <a:lstStyle/>
          <a:p>
            <a:pPr algn="l">
              <a:def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Cinque pilastri trasformano gli strumenti in un digital workplace</a:t>
            </a:r>
          </a:p>
        </p:txBody>
      </p:sp>
      <p:sp>
        <p:nvSpPr>
          <p:cNvPr id="3" name="Connettore diritto 2">
            <a:extLst>
              <a:ext uri="{FF2B5EF4-FFF2-40B4-BE49-F238E27FC236}">
                <a16:creationId xmlns:a16="http://schemas.microsoft.com/office/drawing/2014/main" id="{00000002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0000002-0004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0000002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038350"/>
            <a:ext cx="2019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485" lnSpcReduction="10000"/>
          </a:bodyPr>
          <a:lstStyle/>
          <a:p>
            <a:pPr algn="l">
              <a:defRPr sz="330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6" name="Connettore diritto 5">
            <a:extLst>
              <a:ext uri="{FF2B5EF4-FFF2-40B4-BE49-F238E27FC236}">
                <a16:creationId xmlns:a16="http://schemas.microsoft.com/office/drawing/2014/main" id="{00000002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667000"/>
            <a:ext cx="495300" cy="0"/>
          </a:xfrm>
          <a:prstGeom prst="line">
            <a:avLst/>
          </a:prstGeom>
          <a:noFill/>
          <a:ln w="47625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0000002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009900"/>
            <a:ext cx="2019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Base fisica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0000002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752850"/>
            <a:ext cx="20193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lang="it-IT" sz="1700" b="0" dirty="0">
                <a:solidFill>
                  <a:srgbClr val="667475"/>
                </a:solidFill>
                <a:latin typeface="Aptos"/>
                <a:ea typeface="Aptos"/>
                <a:cs typeface="Aptos"/>
              </a:rPr>
              <a:t>Laptop, banda larga e una postazione ergonomica.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0000002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219700"/>
            <a:ext cx="2019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 lnSpcReduction="20000"/>
          </a:bodyPr>
          <a:lstStyle/>
          <a:p>
            <a:pPr algn="l">
              <a:defRPr sz="97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lang="it-IT" sz="1500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TECNOLOGIA</a:t>
            </a:r>
          </a:p>
        </p:txBody>
      </p:sp>
      <p:sp>
        <p:nvSpPr>
          <p:cNvPr id="10" name="Connettore diritto 9">
            <a:extLst>
              <a:ext uri="{FF2B5EF4-FFF2-40B4-BE49-F238E27FC236}">
                <a16:creationId xmlns:a16="http://schemas.microsoft.com/office/drawing/2014/main" id="{00000002-000A-4000-8000-000000000000}"/>
              </a:ext>
            </a:extLst>
          </p:cNvPr>
          <p:cNvSpPr>
            <a:spLocks noGrp="1"/>
          </p:cNvSpPr>
          <p:nvPr/>
        </p:nvSpPr>
        <p:spPr>
          <a:xfrm>
            <a:off x="2733675" y="2095500"/>
            <a:ext cx="0" cy="337185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0000002-000B-4000-8000-000000000000}"/>
              </a:ext>
            </a:extLst>
          </p:cNvPr>
          <p:cNvSpPr>
            <a:spLocks noGrp="1"/>
          </p:cNvSpPr>
          <p:nvPr/>
        </p:nvSpPr>
        <p:spPr>
          <a:xfrm>
            <a:off x="2838450" y="2038350"/>
            <a:ext cx="2019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485" lnSpcReduction="10000"/>
          </a:bodyPr>
          <a:lstStyle/>
          <a:p>
            <a:pPr algn="l">
              <a:defRPr sz="330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2" name="Connettore diritto 11">
            <a:extLst>
              <a:ext uri="{FF2B5EF4-FFF2-40B4-BE49-F238E27FC236}">
                <a16:creationId xmlns:a16="http://schemas.microsoft.com/office/drawing/2014/main" id="{00000002-000C-4000-8000-000000000000}"/>
              </a:ext>
            </a:extLst>
          </p:cNvPr>
          <p:cNvSpPr>
            <a:spLocks noGrp="1"/>
          </p:cNvSpPr>
          <p:nvPr/>
        </p:nvSpPr>
        <p:spPr>
          <a:xfrm>
            <a:off x="2838450" y="2667000"/>
            <a:ext cx="495300" cy="0"/>
          </a:xfrm>
          <a:prstGeom prst="line">
            <a:avLst/>
          </a:prstGeom>
          <a:noFill/>
          <a:ln w="47625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0000002-000D-4000-8000-000000000000}"/>
              </a:ext>
            </a:extLst>
          </p:cNvPr>
          <p:cNvSpPr>
            <a:spLocks noGrp="1"/>
          </p:cNvSpPr>
          <p:nvPr/>
        </p:nvSpPr>
        <p:spPr>
          <a:xfrm>
            <a:off x="2838450" y="3009900"/>
            <a:ext cx="2019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Collaboration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000002-000E-4000-8000-000000000000}"/>
              </a:ext>
            </a:extLst>
          </p:cNvPr>
          <p:cNvSpPr>
            <a:spLocks noGrp="1"/>
          </p:cNvSpPr>
          <p:nvPr/>
        </p:nvSpPr>
        <p:spPr>
          <a:xfrm>
            <a:off x="2838450" y="3752850"/>
            <a:ext cx="20193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lang="it-IT" sz="1700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Video, chat e condivisione per scambi in tempo reale.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0000002-000F-4000-8000-000000000000}"/>
              </a:ext>
            </a:extLst>
          </p:cNvPr>
          <p:cNvSpPr>
            <a:spLocks noGrp="1"/>
          </p:cNvSpPr>
          <p:nvPr/>
        </p:nvSpPr>
        <p:spPr>
          <a:xfrm>
            <a:off x="2838450" y="5219700"/>
            <a:ext cx="2019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 lnSpcReduction="20000"/>
          </a:bodyPr>
          <a:lstStyle/>
          <a:p>
            <a:pPr algn="l">
              <a:defRPr sz="97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lang="it-IT" sz="1500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TECNOLOGIA</a:t>
            </a:r>
          </a:p>
        </p:txBody>
      </p:sp>
      <p:sp>
        <p:nvSpPr>
          <p:cNvPr id="16" name="Connettore diritto 15">
            <a:extLst>
              <a:ext uri="{FF2B5EF4-FFF2-40B4-BE49-F238E27FC236}">
                <a16:creationId xmlns:a16="http://schemas.microsoft.com/office/drawing/2014/main" id="{00000002-0010-4000-8000-000000000000}"/>
              </a:ext>
            </a:extLst>
          </p:cNvPr>
          <p:cNvSpPr>
            <a:spLocks noGrp="1"/>
          </p:cNvSpPr>
          <p:nvPr/>
        </p:nvSpPr>
        <p:spPr>
          <a:xfrm>
            <a:off x="4962525" y="2095500"/>
            <a:ext cx="0" cy="337185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0000002-0011-4000-8000-000000000000}"/>
              </a:ext>
            </a:extLst>
          </p:cNvPr>
          <p:cNvSpPr>
            <a:spLocks noGrp="1"/>
          </p:cNvSpPr>
          <p:nvPr/>
        </p:nvSpPr>
        <p:spPr>
          <a:xfrm>
            <a:off x="5067300" y="2038350"/>
            <a:ext cx="2019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485" lnSpcReduction="10000"/>
          </a:bodyPr>
          <a:lstStyle/>
          <a:p>
            <a:pPr algn="l">
              <a:defRPr sz="330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8" name="Connettore diritto 17">
            <a:extLst>
              <a:ext uri="{FF2B5EF4-FFF2-40B4-BE49-F238E27FC236}">
                <a16:creationId xmlns:a16="http://schemas.microsoft.com/office/drawing/2014/main" id="{00000002-0012-4000-8000-000000000000}"/>
              </a:ext>
            </a:extLst>
          </p:cNvPr>
          <p:cNvSpPr>
            <a:spLocks noGrp="1"/>
          </p:cNvSpPr>
          <p:nvPr/>
        </p:nvSpPr>
        <p:spPr>
          <a:xfrm>
            <a:off x="5067300" y="2667000"/>
            <a:ext cx="495300" cy="0"/>
          </a:xfrm>
          <a:prstGeom prst="line">
            <a:avLst/>
          </a:prstGeom>
          <a:noFill/>
          <a:ln w="47625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0000002-0013-4000-8000-000000000000}"/>
              </a:ext>
            </a:extLst>
          </p:cNvPr>
          <p:cNvSpPr>
            <a:spLocks noGrp="1"/>
          </p:cNvSpPr>
          <p:nvPr/>
        </p:nvSpPr>
        <p:spPr>
          <a:xfrm>
            <a:off x="5067300" y="3009900"/>
            <a:ext cx="2019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Produttività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0000002-0014-4000-8000-000000000000}"/>
              </a:ext>
            </a:extLst>
          </p:cNvPr>
          <p:cNvSpPr>
            <a:spLocks noGrp="1"/>
          </p:cNvSpPr>
          <p:nvPr/>
        </p:nvSpPr>
        <p:spPr>
          <a:xfrm>
            <a:off x="5067300" y="3752850"/>
            <a:ext cx="20193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lang="it-IT" sz="1700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Cloud, co-creazione e project management.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000002-0015-4000-8000-000000000000}"/>
              </a:ext>
            </a:extLst>
          </p:cNvPr>
          <p:cNvSpPr>
            <a:spLocks noGrp="1"/>
          </p:cNvSpPr>
          <p:nvPr/>
        </p:nvSpPr>
        <p:spPr>
          <a:xfrm>
            <a:off x="5067300" y="5219700"/>
            <a:ext cx="2019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 lnSpcReduction="20000"/>
          </a:bodyPr>
          <a:lstStyle/>
          <a:p>
            <a:pPr algn="l">
              <a:defRPr sz="97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lang="it-IT" sz="1500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TECNOLOGIA</a:t>
            </a:r>
          </a:p>
        </p:txBody>
      </p:sp>
      <p:sp>
        <p:nvSpPr>
          <p:cNvPr id="22" name="Connettore diritto 21">
            <a:extLst>
              <a:ext uri="{FF2B5EF4-FFF2-40B4-BE49-F238E27FC236}">
                <a16:creationId xmlns:a16="http://schemas.microsoft.com/office/drawing/2014/main" id="{00000002-0016-4000-8000-000000000000}"/>
              </a:ext>
            </a:extLst>
          </p:cNvPr>
          <p:cNvSpPr>
            <a:spLocks noGrp="1"/>
          </p:cNvSpPr>
          <p:nvPr/>
        </p:nvSpPr>
        <p:spPr>
          <a:xfrm>
            <a:off x="7191375" y="2095500"/>
            <a:ext cx="0" cy="337185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00000002-0017-4000-8000-000000000000}"/>
              </a:ext>
            </a:extLst>
          </p:cNvPr>
          <p:cNvSpPr>
            <a:spLocks noGrp="1"/>
          </p:cNvSpPr>
          <p:nvPr/>
        </p:nvSpPr>
        <p:spPr>
          <a:xfrm>
            <a:off x="7296150" y="2038350"/>
            <a:ext cx="2019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485" lnSpcReduction="10000"/>
          </a:bodyPr>
          <a:lstStyle/>
          <a:p>
            <a:pPr algn="l">
              <a:defRPr sz="330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24" name="Connettore diritto 23">
            <a:extLst>
              <a:ext uri="{FF2B5EF4-FFF2-40B4-BE49-F238E27FC236}">
                <a16:creationId xmlns:a16="http://schemas.microsoft.com/office/drawing/2014/main" id="{00000002-0018-4000-8000-000000000000}"/>
              </a:ext>
            </a:extLst>
          </p:cNvPr>
          <p:cNvSpPr>
            <a:spLocks noGrp="1"/>
          </p:cNvSpPr>
          <p:nvPr/>
        </p:nvSpPr>
        <p:spPr>
          <a:xfrm>
            <a:off x="7296150" y="2667000"/>
            <a:ext cx="495300" cy="0"/>
          </a:xfrm>
          <a:prstGeom prst="line">
            <a:avLst/>
          </a:prstGeom>
          <a:noFill/>
          <a:ln w="47625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0000002-0019-4000-8000-000000000000}"/>
              </a:ext>
            </a:extLst>
          </p:cNvPr>
          <p:cNvSpPr>
            <a:spLocks noGrp="1"/>
          </p:cNvSpPr>
          <p:nvPr/>
        </p:nvSpPr>
        <p:spPr>
          <a:xfrm>
            <a:off x="7296150" y="3009900"/>
            <a:ext cx="2019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Sicurezza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0000002-001A-4000-8000-000000000000}"/>
              </a:ext>
            </a:extLst>
          </p:cNvPr>
          <p:cNvSpPr>
            <a:spLocks noGrp="1"/>
          </p:cNvSpPr>
          <p:nvPr/>
        </p:nvSpPr>
        <p:spPr>
          <a:xfrm>
            <a:off x="7296150" y="3752850"/>
            <a:ext cx="20193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lang="it-IT" sz="1700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VPN, 2FA, protezione endpoint e firma digitale.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00000002-001B-4000-8000-000000000000}"/>
              </a:ext>
            </a:extLst>
          </p:cNvPr>
          <p:cNvSpPr>
            <a:spLocks noGrp="1"/>
          </p:cNvSpPr>
          <p:nvPr/>
        </p:nvSpPr>
        <p:spPr>
          <a:xfrm>
            <a:off x="7296150" y="5219700"/>
            <a:ext cx="2019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 lnSpcReduction="20000"/>
          </a:bodyPr>
          <a:lstStyle/>
          <a:p>
            <a:pPr algn="l">
              <a:defRPr sz="97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lang="it-IT" sz="1500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TECNOLOGIA</a:t>
            </a:r>
          </a:p>
        </p:txBody>
      </p:sp>
      <p:sp>
        <p:nvSpPr>
          <p:cNvPr id="28" name="Connettore diritto 27">
            <a:extLst>
              <a:ext uri="{FF2B5EF4-FFF2-40B4-BE49-F238E27FC236}">
                <a16:creationId xmlns:a16="http://schemas.microsoft.com/office/drawing/2014/main" id="{00000002-001C-4000-8000-000000000000}"/>
              </a:ext>
            </a:extLst>
          </p:cNvPr>
          <p:cNvSpPr>
            <a:spLocks noGrp="1"/>
          </p:cNvSpPr>
          <p:nvPr/>
        </p:nvSpPr>
        <p:spPr>
          <a:xfrm>
            <a:off x="9420225" y="2095500"/>
            <a:ext cx="0" cy="337185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00000002-001D-4000-8000-000000000000}"/>
              </a:ext>
            </a:extLst>
          </p:cNvPr>
          <p:cNvSpPr>
            <a:spLocks noGrp="1"/>
          </p:cNvSpPr>
          <p:nvPr/>
        </p:nvSpPr>
        <p:spPr>
          <a:xfrm>
            <a:off x="9525000" y="2038350"/>
            <a:ext cx="2019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8485" lnSpcReduction="10000"/>
          </a:bodyPr>
          <a:lstStyle/>
          <a:p>
            <a:pPr algn="l">
              <a:defRPr sz="3300" b="1">
                <a:solidFill>
                  <a:srgbClr val="F2A65A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F2A65A"/>
                </a:solidFill>
                <a:latin typeface="Aptos Display"/>
                <a:ea typeface="Aptos Display"/>
                <a:cs typeface="Aptos Display"/>
              </a:rPr>
              <a:t>05</a:t>
            </a:r>
          </a:p>
        </p:txBody>
      </p:sp>
      <p:sp>
        <p:nvSpPr>
          <p:cNvPr id="30" name="Connettore diritto 29">
            <a:extLst>
              <a:ext uri="{FF2B5EF4-FFF2-40B4-BE49-F238E27FC236}">
                <a16:creationId xmlns:a16="http://schemas.microsoft.com/office/drawing/2014/main" id="{00000002-001E-4000-8000-000000000000}"/>
              </a:ext>
            </a:extLst>
          </p:cNvPr>
          <p:cNvSpPr>
            <a:spLocks noGrp="1"/>
          </p:cNvSpPr>
          <p:nvPr/>
        </p:nvSpPr>
        <p:spPr>
          <a:xfrm>
            <a:off x="9525000" y="2667000"/>
            <a:ext cx="495300" cy="0"/>
          </a:xfrm>
          <a:prstGeom prst="line">
            <a:avLst/>
          </a:prstGeom>
          <a:noFill/>
          <a:ln w="47625">
            <a:solidFill>
              <a:srgbClr val="F2A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00000002-001F-4000-8000-000000000000}"/>
              </a:ext>
            </a:extLst>
          </p:cNvPr>
          <p:cNvSpPr>
            <a:spLocks noGrp="1"/>
          </p:cNvSpPr>
          <p:nvPr/>
        </p:nvSpPr>
        <p:spPr>
          <a:xfrm>
            <a:off x="9525000" y="3009900"/>
            <a:ext cx="2019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Competenze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00000002-0020-4000-8000-000000000000}"/>
              </a:ext>
            </a:extLst>
          </p:cNvPr>
          <p:cNvSpPr>
            <a:spLocks noGrp="1"/>
          </p:cNvSpPr>
          <p:nvPr/>
        </p:nvSpPr>
        <p:spPr>
          <a:xfrm>
            <a:off x="9525000" y="3752850"/>
            <a:ext cx="20193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lang="it-IT" sz="1700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Autonomia, tempo, obiettivi e disconnessione.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00000002-0021-4000-8000-000000000000}"/>
              </a:ext>
            </a:extLst>
          </p:cNvPr>
          <p:cNvSpPr>
            <a:spLocks noGrp="1"/>
          </p:cNvSpPr>
          <p:nvPr/>
        </p:nvSpPr>
        <p:spPr>
          <a:xfrm>
            <a:off x="9525000" y="5219700"/>
            <a:ext cx="2019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 lnSpcReduction="20000"/>
          </a:bodyPr>
          <a:lstStyle/>
          <a:p>
            <a:pPr algn="l">
              <a:defRPr sz="975" b="1">
                <a:solidFill>
                  <a:srgbClr val="F2A65A"/>
                </a:solidFill>
                <a:latin typeface="Aptos"/>
                <a:ea typeface="Aptos"/>
                <a:cs typeface="Aptos"/>
              </a:defRPr>
            </a:pPr>
            <a:r>
              <a:rPr lang="it-IT" sz="1500" b="1">
                <a:solidFill>
                  <a:srgbClr val="F2A65A"/>
                </a:solidFill>
                <a:latin typeface="Aptos"/>
                <a:ea typeface="Aptos"/>
                <a:cs typeface="Aptos"/>
              </a:rPr>
              <a:t>PERSONE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00000002-002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10972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0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Il valore nasce dalle connessioni tra i pilastri — non dal singolo tool.</a:t>
            </a:r>
          </a:p>
        </p:txBody>
      </p:sp>
      <p:sp>
        <p:nvSpPr>
          <p:cNvPr id="35" name="Connettore diritto 34">
            <a:extLst>
              <a:ext uri="{FF2B5EF4-FFF2-40B4-BE49-F238E27FC236}">
                <a16:creationId xmlns:a16="http://schemas.microsoft.com/office/drawing/2014/main" id="{00000002-002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00000002-002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9906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Fonti: osservatori.net · omniagroup.it · comark.it · pipeline.it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00000002-0025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8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00000003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01 · HARDWARE E CONNETTIVITÀ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000003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4429"/>
          </a:bodyPr>
          <a:lstStyle/>
          <a:p>
            <a:pPr algn="l">
              <a:def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La mobilità parte da una base fisica affidabile</a:t>
            </a:r>
          </a:p>
        </p:txBody>
      </p:sp>
      <p:sp>
        <p:nvSpPr>
          <p:cNvPr id="3" name="Connettore diritto 2">
            <a:extLst>
              <a:ext uri="{FF2B5EF4-FFF2-40B4-BE49-F238E27FC236}">
                <a16:creationId xmlns:a16="http://schemas.microsoft.com/office/drawing/2014/main" id="{00000003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0000003-0004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0000003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0574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15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rPr>
              <a:t>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0000003-0006-4000-8000-000000000000}"/>
              </a:ext>
            </a:extLst>
          </p:cNvPr>
          <p:cNvSpPr>
            <a:spLocks noGrp="1"/>
          </p:cNvSpPr>
          <p:nvPr/>
        </p:nvSpPr>
        <p:spPr>
          <a:xfrm>
            <a:off x="1238250" y="2076450"/>
            <a:ext cx="1733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DISPOSITIVO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0000003-0007-4000-8000-000000000000}"/>
              </a:ext>
            </a:extLst>
          </p:cNvPr>
          <p:cNvSpPr>
            <a:spLocks noGrp="1"/>
          </p:cNvSpPr>
          <p:nvPr/>
        </p:nvSpPr>
        <p:spPr>
          <a:xfrm>
            <a:off x="1238250" y="2343150"/>
            <a:ext cx="2724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6875"/>
          </a:bodyPr>
          <a:lstStyle/>
          <a:p>
            <a:pPr algn="l">
              <a:defRPr sz="19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Potenza che viaggia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0000003-0008-4000-8000-000000000000}"/>
              </a:ext>
            </a:extLst>
          </p:cNvPr>
          <p:cNvSpPr>
            <a:spLocks noGrp="1"/>
          </p:cNvSpPr>
          <p:nvPr/>
        </p:nvSpPr>
        <p:spPr>
          <a:xfrm>
            <a:off x="4171950" y="2095500"/>
            <a:ext cx="4476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Laptop leggeri e workstation portatili sostituiscono la dipendenza dalla scrivania.</a:t>
            </a:r>
          </a:p>
        </p:txBody>
      </p:sp>
      <p:sp>
        <p:nvSpPr>
          <p:cNvPr id="9" name="Connettore diritto 8">
            <a:extLst>
              <a:ext uri="{FF2B5EF4-FFF2-40B4-BE49-F238E27FC236}">
                <a16:creationId xmlns:a16="http://schemas.microsoft.com/office/drawing/2014/main" id="{00000003-0009-4000-8000-000000000000}"/>
              </a:ext>
            </a:extLst>
          </p:cNvPr>
          <p:cNvSpPr>
            <a:spLocks noGrp="1"/>
          </p:cNvSpPr>
          <p:nvPr/>
        </p:nvSpPr>
        <p:spPr>
          <a:xfrm>
            <a:off x="8934450" y="2647950"/>
            <a:ext cx="2190750" cy="0"/>
          </a:xfrm>
          <a:prstGeom prst="line">
            <a:avLst/>
          </a:prstGeom>
          <a:noFill/>
          <a:ln w="76200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Connettore diritto 9">
            <a:extLst>
              <a:ext uri="{FF2B5EF4-FFF2-40B4-BE49-F238E27FC236}">
                <a16:creationId xmlns:a16="http://schemas.microsoft.com/office/drawing/2014/main" id="{00000003-000A-4000-8000-000000000000}"/>
              </a:ext>
            </a:extLst>
          </p:cNvPr>
          <p:cNvSpPr>
            <a:spLocks noGrp="1"/>
          </p:cNvSpPr>
          <p:nvPr/>
        </p:nvSpPr>
        <p:spPr>
          <a:xfrm>
            <a:off x="8934450" y="2647950"/>
            <a:ext cx="1272159" cy="0"/>
          </a:xfrm>
          <a:prstGeom prst="line">
            <a:avLst/>
          </a:prstGeom>
          <a:noFill/>
          <a:ln w="762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00000003-000B-4000-8000-000000000000}"/>
              </a:ext>
            </a:extLst>
          </p:cNvPr>
          <p:cNvSpPr>
            <a:spLocks noGrp="1"/>
          </p:cNvSpPr>
          <p:nvPr/>
        </p:nvSpPr>
        <p:spPr>
          <a:xfrm>
            <a:off x="11029950" y="2562225"/>
            <a:ext cx="171450" cy="171450"/>
          </a:xfrm>
          <a:prstGeom prst="ellipse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Connettore diritto 11">
            <a:extLst>
              <a:ext uri="{FF2B5EF4-FFF2-40B4-BE49-F238E27FC236}">
                <a16:creationId xmlns:a16="http://schemas.microsoft.com/office/drawing/2014/main" id="{00000003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990850"/>
            <a:ext cx="10591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0000003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766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15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F8B8D"/>
                </a:solidFill>
                <a:latin typeface="Aptos Display"/>
                <a:ea typeface="Aptos Display"/>
                <a:cs typeface="Aptos Display"/>
              </a:rPr>
              <a:t>B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000003-000E-4000-8000-000000000000}"/>
              </a:ext>
            </a:extLst>
          </p:cNvPr>
          <p:cNvSpPr>
            <a:spLocks noGrp="1"/>
          </p:cNvSpPr>
          <p:nvPr/>
        </p:nvSpPr>
        <p:spPr>
          <a:xfrm>
            <a:off x="1238250" y="3295650"/>
            <a:ext cx="1733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CONNESSIONE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0000003-000F-4000-8000-000000000000}"/>
              </a:ext>
            </a:extLst>
          </p:cNvPr>
          <p:cNvSpPr>
            <a:spLocks noGrp="1"/>
          </p:cNvSpPr>
          <p:nvPr/>
        </p:nvSpPr>
        <p:spPr>
          <a:xfrm>
            <a:off x="1238250" y="3562350"/>
            <a:ext cx="2724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6733"/>
          </a:bodyPr>
          <a:lstStyle/>
          <a:p>
            <a:pPr algn="l">
              <a:defRPr sz="19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Continuità senza attrito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0000003-0010-4000-8000-000000000000}"/>
              </a:ext>
            </a:extLst>
          </p:cNvPr>
          <p:cNvSpPr>
            <a:spLocks noGrp="1"/>
          </p:cNvSpPr>
          <p:nvPr/>
        </p:nvSpPr>
        <p:spPr>
          <a:xfrm>
            <a:off x="4171950" y="3314700"/>
            <a:ext cx="4476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Fibra, 4G/5G e Wi-Fi portatile mantengono stabili call e trasferimenti dati.</a:t>
            </a:r>
          </a:p>
        </p:txBody>
      </p:sp>
      <p:sp>
        <p:nvSpPr>
          <p:cNvPr id="17" name="Connettore diritto 16">
            <a:extLst>
              <a:ext uri="{FF2B5EF4-FFF2-40B4-BE49-F238E27FC236}">
                <a16:creationId xmlns:a16="http://schemas.microsoft.com/office/drawing/2014/main" id="{00000003-0011-4000-8000-000000000000}"/>
              </a:ext>
            </a:extLst>
          </p:cNvPr>
          <p:cNvSpPr>
            <a:spLocks noGrp="1"/>
          </p:cNvSpPr>
          <p:nvPr/>
        </p:nvSpPr>
        <p:spPr>
          <a:xfrm>
            <a:off x="8934450" y="3867150"/>
            <a:ext cx="2190750" cy="0"/>
          </a:xfrm>
          <a:prstGeom prst="line">
            <a:avLst/>
          </a:prstGeom>
          <a:noFill/>
          <a:ln w="76200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Connettore diritto 17">
            <a:extLst>
              <a:ext uri="{FF2B5EF4-FFF2-40B4-BE49-F238E27FC236}">
                <a16:creationId xmlns:a16="http://schemas.microsoft.com/office/drawing/2014/main" id="{00000003-0012-4000-8000-000000000000}"/>
              </a:ext>
            </a:extLst>
          </p:cNvPr>
          <p:cNvSpPr>
            <a:spLocks noGrp="1"/>
          </p:cNvSpPr>
          <p:nvPr/>
        </p:nvSpPr>
        <p:spPr>
          <a:xfrm>
            <a:off x="8934450" y="3867150"/>
            <a:ext cx="1720215" cy="0"/>
          </a:xfrm>
          <a:prstGeom prst="line">
            <a:avLst/>
          </a:prstGeom>
          <a:noFill/>
          <a:ln w="762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00000003-0013-4000-8000-000000000000}"/>
              </a:ext>
            </a:extLst>
          </p:cNvPr>
          <p:cNvSpPr>
            <a:spLocks noGrp="1"/>
          </p:cNvSpPr>
          <p:nvPr/>
        </p:nvSpPr>
        <p:spPr>
          <a:xfrm>
            <a:off x="11029950" y="3781425"/>
            <a:ext cx="171450" cy="171450"/>
          </a:xfrm>
          <a:prstGeom prst="ellipse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Connettore diritto 19">
            <a:extLst>
              <a:ext uri="{FF2B5EF4-FFF2-40B4-BE49-F238E27FC236}">
                <a16:creationId xmlns:a16="http://schemas.microsoft.com/office/drawing/2014/main" id="{00000003-001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210050"/>
            <a:ext cx="10591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000003-001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4958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150" b="1">
                <a:solidFill>
                  <a:srgbClr val="F2A65A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F2A65A"/>
                </a:solidFill>
                <a:latin typeface="Aptos Display"/>
                <a:ea typeface="Aptos Display"/>
                <a:cs typeface="Aptos Display"/>
              </a:rPr>
              <a:t>C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0000003-0016-4000-8000-000000000000}"/>
              </a:ext>
            </a:extLst>
          </p:cNvPr>
          <p:cNvSpPr>
            <a:spLocks noGrp="1"/>
          </p:cNvSpPr>
          <p:nvPr/>
        </p:nvSpPr>
        <p:spPr>
          <a:xfrm>
            <a:off x="1238250" y="4514850"/>
            <a:ext cx="1733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F2A65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2A65A"/>
                </a:solidFill>
                <a:latin typeface="Aptos"/>
                <a:ea typeface="Aptos"/>
                <a:cs typeface="Aptos"/>
              </a:rPr>
              <a:t>ERGONOMIA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00000003-0017-4000-8000-000000000000}"/>
              </a:ext>
            </a:extLst>
          </p:cNvPr>
          <p:cNvSpPr>
            <a:spLocks noGrp="1"/>
          </p:cNvSpPr>
          <p:nvPr/>
        </p:nvSpPr>
        <p:spPr>
          <a:xfrm>
            <a:off x="1238250" y="4781550"/>
            <a:ext cx="2724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329"/>
          </a:bodyPr>
          <a:lstStyle/>
          <a:p>
            <a:pPr algn="l">
              <a:defRPr sz="19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Comfort che sostiene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0000003-0018-4000-8000-000000000000}"/>
              </a:ext>
            </a:extLst>
          </p:cNvPr>
          <p:cNvSpPr>
            <a:spLocks noGrp="1"/>
          </p:cNvSpPr>
          <p:nvPr/>
        </p:nvSpPr>
        <p:spPr>
          <a:xfrm>
            <a:off x="4171950" y="4533900"/>
            <a:ext cx="4476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Monitor regolabili, luce corretta e cavi ordinati riducono affaticamento e distrazioni.</a:t>
            </a:r>
          </a:p>
        </p:txBody>
      </p:sp>
      <p:sp>
        <p:nvSpPr>
          <p:cNvPr id="25" name="Connettore diritto 24">
            <a:extLst>
              <a:ext uri="{FF2B5EF4-FFF2-40B4-BE49-F238E27FC236}">
                <a16:creationId xmlns:a16="http://schemas.microsoft.com/office/drawing/2014/main" id="{00000003-0019-4000-8000-000000000000}"/>
              </a:ext>
            </a:extLst>
          </p:cNvPr>
          <p:cNvSpPr>
            <a:spLocks noGrp="1"/>
          </p:cNvSpPr>
          <p:nvPr/>
        </p:nvSpPr>
        <p:spPr>
          <a:xfrm>
            <a:off x="8934450" y="5086350"/>
            <a:ext cx="2190750" cy="0"/>
          </a:xfrm>
          <a:prstGeom prst="line">
            <a:avLst/>
          </a:prstGeom>
          <a:noFill/>
          <a:ln w="76200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Connettore diritto 25">
            <a:extLst>
              <a:ext uri="{FF2B5EF4-FFF2-40B4-BE49-F238E27FC236}">
                <a16:creationId xmlns:a16="http://schemas.microsoft.com/office/drawing/2014/main" id="{00000003-001A-4000-8000-000000000000}"/>
              </a:ext>
            </a:extLst>
          </p:cNvPr>
          <p:cNvSpPr>
            <a:spLocks noGrp="1"/>
          </p:cNvSpPr>
          <p:nvPr/>
        </p:nvSpPr>
        <p:spPr>
          <a:xfrm>
            <a:off x="8934450" y="5086350"/>
            <a:ext cx="2176272" cy="0"/>
          </a:xfrm>
          <a:prstGeom prst="line">
            <a:avLst/>
          </a:prstGeom>
          <a:noFill/>
          <a:ln w="76200">
            <a:solidFill>
              <a:srgbClr val="F2A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00000003-001B-4000-8000-000000000000}"/>
              </a:ext>
            </a:extLst>
          </p:cNvPr>
          <p:cNvSpPr>
            <a:spLocks noGrp="1"/>
          </p:cNvSpPr>
          <p:nvPr/>
        </p:nvSpPr>
        <p:spPr>
          <a:xfrm>
            <a:off x="11029950" y="5000625"/>
            <a:ext cx="171450" cy="171450"/>
          </a:xfrm>
          <a:prstGeom prst="ellipse">
            <a:avLst/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00000003-001C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734050"/>
            <a:ext cx="10972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7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La qualità percepita del lavoro remoto è limitata dall’anello più debole.</a:t>
            </a:r>
          </a:p>
        </p:txBody>
      </p:sp>
      <p:sp>
        <p:nvSpPr>
          <p:cNvPr id="29" name="Connettore diritto 28">
            <a:extLst>
              <a:ext uri="{FF2B5EF4-FFF2-40B4-BE49-F238E27FC236}">
                <a16:creationId xmlns:a16="http://schemas.microsoft.com/office/drawing/2014/main" id="{00000003-001D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00000003-001E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9906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Fonti: comark.it · pipeline.it · techly.it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00000003-001F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8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00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00000004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02 · COMUNICAZIONE E COLLABORATION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000004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89275" lnSpcReduction="20000"/>
          </a:bodyPr>
          <a:lstStyle/>
          <a:p>
            <a:pPr algn="l">
              <a:def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La collaborazione funziona quando ogni scambio usa il canale giusto</a:t>
            </a:r>
          </a:p>
        </p:txBody>
      </p:sp>
      <p:sp>
        <p:nvSpPr>
          <p:cNvPr id="3" name="Connettore diritto 2">
            <a:extLst>
              <a:ext uri="{FF2B5EF4-FFF2-40B4-BE49-F238E27FC236}">
                <a16:creationId xmlns:a16="http://schemas.microsoft.com/office/drawing/2014/main" id="{00000004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0000004-0004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0000004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SINCRONO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0000004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47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3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23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Quando serve presenza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0000004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10515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E2A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A2B"/>
                </a:solidFill>
                <a:latin typeface="Aptos"/>
                <a:ea typeface="Aptos"/>
                <a:cs typeface="Aptos"/>
              </a:rPr>
              <a:t>Videoconferenza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0000004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467100"/>
            <a:ext cx="4000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Meeting virtuali, confronto ad alta intensità e decisioni condivise.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0000004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400550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5852"/>
          </a:bodyPr>
          <a:lstStyle/>
          <a:p>
            <a:pPr algn="l">
              <a:defRPr sz="1650" b="1">
                <a:solidFill>
                  <a:srgbClr val="1E2A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A2B"/>
                </a:solidFill>
                <a:latin typeface="Aptos"/>
                <a:ea typeface="Aptos"/>
                <a:cs typeface="Aptos"/>
              </a:rPr>
              <a:t>Condivisione schermo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0000004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762500"/>
            <a:ext cx="4000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Contesto visivo comune per documenti, demo e problemi complessi.</a:t>
            </a:r>
          </a:p>
        </p:txBody>
      </p:sp>
      <p:sp>
        <p:nvSpPr>
          <p:cNvPr id="11" name="Connettore diritto 10">
            <a:extLst>
              <a:ext uri="{FF2B5EF4-FFF2-40B4-BE49-F238E27FC236}">
                <a16:creationId xmlns:a16="http://schemas.microsoft.com/office/drawing/2014/main" id="{00000004-000B-4000-8000-000000000000}"/>
              </a:ext>
            </a:extLst>
          </p:cNvPr>
          <p:cNvSpPr>
            <a:spLocks noGrp="1"/>
          </p:cNvSpPr>
          <p:nvPr/>
        </p:nvSpPr>
        <p:spPr>
          <a:xfrm>
            <a:off x="5486400" y="2057400"/>
            <a:ext cx="0" cy="346710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0000004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057900" y="2076450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F2A65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2A65A"/>
                </a:solidFill>
                <a:latin typeface="Aptos"/>
                <a:ea typeface="Aptos"/>
                <a:cs typeface="Aptos"/>
              </a:rPr>
              <a:t>ASINCRONO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0000004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057900" y="240030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3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23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Quando serve continuità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000004-000E-4000-8000-000000000000}"/>
              </a:ext>
            </a:extLst>
          </p:cNvPr>
          <p:cNvSpPr>
            <a:spLocks noGrp="1"/>
          </p:cNvSpPr>
          <p:nvPr/>
        </p:nvSpPr>
        <p:spPr>
          <a:xfrm>
            <a:off x="6057900" y="31051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075"/>
          </a:bodyPr>
          <a:lstStyle/>
          <a:p>
            <a:pPr algn="l">
              <a:defRPr sz="1650" b="1">
                <a:solidFill>
                  <a:srgbClr val="1E2A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A2B"/>
                </a:solidFill>
                <a:latin typeface="Aptos"/>
                <a:ea typeface="Aptos"/>
                <a:cs typeface="Aptos"/>
              </a:rPr>
              <a:t>Messaggistica aziendale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0000004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057900" y="3467100"/>
            <a:ext cx="4857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Chat rapide e informali riducono il sovraccarico della posta elettronica.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0000004-0010-4000-8000-000000000000}"/>
              </a:ext>
            </a:extLst>
          </p:cNvPr>
          <p:cNvSpPr>
            <a:spLocks noGrp="1"/>
          </p:cNvSpPr>
          <p:nvPr/>
        </p:nvSpPr>
        <p:spPr>
          <a:xfrm>
            <a:off x="6057900" y="44005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9543"/>
          </a:bodyPr>
          <a:lstStyle/>
          <a:p>
            <a:pPr algn="l">
              <a:defRPr sz="1650" b="1">
                <a:solidFill>
                  <a:srgbClr val="1E2A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A2B"/>
                </a:solidFill>
                <a:latin typeface="Aptos"/>
                <a:ea typeface="Aptos"/>
                <a:cs typeface="Aptos"/>
              </a:rPr>
              <a:t>Aggiornamenti persistenti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0000004-0011-4000-8000-000000000000}"/>
              </a:ext>
            </a:extLst>
          </p:cNvPr>
          <p:cNvSpPr>
            <a:spLocks noGrp="1"/>
          </p:cNvSpPr>
          <p:nvPr/>
        </p:nvSpPr>
        <p:spPr>
          <a:xfrm>
            <a:off x="6057900" y="4762500"/>
            <a:ext cx="4857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Conversazioni rintracciabili mantengono il lavoro accessibile anche in orari diversi.</a:t>
            </a:r>
          </a:p>
        </p:txBody>
      </p:sp>
      <p:sp>
        <p:nvSpPr>
          <p:cNvPr id="18" name="Connettore diritto 17">
            <a:extLst>
              <a:ext uri="{FF2B5EF4-FFF2-40B4-BE49-F238E27FC236}">
                <a16:creationId xmlns:a16="http://schemas.microsoft.com/office/drawing/2014/main" id="{00000004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591800" cy="0"/>
          </a:xfrm>
          <a:prstGeom prst="line">
            <a:avLst/>
          </a:prstGeom>
          <a:noFill/>
          <a:ln w="381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0000004-001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10591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6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Scegli il canale in base a urgenza, complessità e necessità di lasciare traccia.</a:t>
            </a:r>
          </a:p>
        </p:txBody>
      </p:sp>
      <p:sp>
        <p:nvSpPr>
          <p:cNvPr id="20" name="Connettore diritto 19">
            <a:extLst>
              <a:ext uri="{FF2B5EF4-FFF2-40B4-BE49-F238E27FC236}">
                <a16:creationId xmlns:a16="http://schemas.microsoft.com/office/drawing/2014/main" id="{00000004-001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000004-001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9906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Esempi: Microsoft Teams · Zoom · Google Meet · Slack  |  Fonti: osservatori.net · comark.it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0000004-0016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8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0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00000005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03 · PRODUTTIVITÀ E CO-CREAZIONE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000005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89275" lnSpcReduction="20000"/>
          </a:bodyPr>
          <a:lstStyle/>
          <a:p>
            <a:pPr algn="l">
              <a:def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Cloud e project management rendono il lavoro visibile e condiviso</a:t>
            </a:r>
          </a:p>
        </p:txBody>
      </p:sp>
      <p:sp>
        <p:nvSpPr>
          <p:cNvPr id="3" name="Connettore diritto 2">
            <a:extLst>
              <a:ext uri="{FF2B5EF4-FFF2-40B4-BE49-F238E27FC236}">
                <a16:creationId xmlns:a16="http://schemas.microsoft.com/office/drawing/2014/main" id="{00000005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0000005-0004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00000005-0005-4000-8000-000000000000}"/>
              </a:ext>
            </a:extLst>
          </p:cNvPr>
          <p:cNvSpPr>
            <a:spLocks noGrp="1"/>
          </p:cNvSpPr>
          <p:nvPr/>
        </p:nvSpPr>
        <p:spPr>
          <a:xfrm>
            <a:off x="990600" y="2476500"/>
            <a:ext cx="723900" cy="723900"/>
          </a:xfrm>
          <a:prstGeom prst="ellipse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0000005-0006-4000-8000-000000000000}"/>
              </a:ext>
            </a:extLst>
          </p:cNvPr>
          <p:cNvSpPr>
            <a:spLocks noGrp="1"/>
          </p:cNvSpPr>
          <p:nvPr/>
        </p:nvSpPr>
        <p:spPr>
          <a:xfrm>
            <a:off x="990600" y="2590800"/>
            <a:ext cx="7239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0000005-0007-4000-8000-000000000000}"/>
              </a:ext>
            </a:extLst>
          </p:cNvPr>
          <p:cNvSpPr>
            <a:spLocks noGrp="1"/>
          </p:cNvSpPr>
          <p:nvPr/>
        </p:nvSpPr>
        <p:spPr>
          <a:xfrm>
            <a:off x="476250" y="3524250"/>
            <a:ext cx="1752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0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20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Creare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0000005-0008-4000-8000-000000000000}"/>
              </a:ext>
            </a:extLst>
          </p:cNvPr>
          <p:cNvSpPr>
            <a:spLocks noGrp="1"/>
          </p:cNvSpPr>
          <p:nvPr/>
        </p:nvSpPr>
        <p:spPr>
          <a:xfrm>
            <a:off x="304800" y="4000500"/>
            <a:ext cx="2095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35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File e contenuti nascono direttamente nel cloud.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00000005-0009-4000-8000-000000000000}"/>
              </a:ext>
            </a:extLst>
          </p:cNvPr>
          <p:cNvSpPr>
            <a:spLocks noGrp="1"/>
          </p:cNvSpPr>
          <p:nvPr/>
        </p:nvSpPr>
        <p:spPr>
          <a:xfrm>
            <a:off x="3657600" y="2476500"/>
            <a:ext cx="723900" cy="723900"/>
          </a:xfrm>
          <a:prstGeom prst="ellipse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0000005-000A-4000-8000-000000000000}"/>
              </a:ext>
            </a:extLst>
          </p:cNvPr>
          <p:cNvSpPr>
            <a:spLocks noGrp="1"/>
          </p:cNvSpPr>
          <p:nvPr/>
        </p:nvSpPr>
        <p:spPr>
          <a:xfrm>
            <a:off x="3657600" y="2590800"/>
            <a:ext cx="7239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0000005-000B-4000-8000-000000000000}"/>
              </a:ext>
            </a:extLst>
          </p:cNvPr>
          <p:cNvSpPr>
            <a:spLocks noGrp="1"/>
          </p:cNvSpPr>
          <p:nvPr/>
        </p:nvSpPr>
        <p:spPr>
          <a:xfrm>
            <a:off x="3143250" y="3524250"/>
            <a:ext cx="1752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0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20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Co-creare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0000005-000C-4000-8000-000000000000}"/>
              </a:ext>
            </a:extLst>
          </p:cNvPr>
          <p:cNvSpPr>
            <a:spLocks noGrp="1"/>
          </p:cNvSpPr>
          <p:nvPr/>
        </p:nvSpPr>
        <p:spPr>
          <a:xfrm>
            <a:off x="2971800" y="4000500"/>
            <a:ext cx="2095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35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Più persone modificano lo stesso documento in tempo reale.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00000005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324600" y="2476500"/>
            <a:ext cx="723900" cy="723900"/>
          </a:xfrm>
          <a:prstGeom prst="ellipse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000005-000E-4000-8000-000000000000}"/>
              </a:ext>
            </a:extLst>
          </p:cNvPr>
          <p:cNvSpPr>
            <a:spLocks noGrp="1"/>
          </p:cNvSpPr>
          <p:nvPr/>
        </p:nvSpPr>
        <p:spPr>
          <a:xfrm>
            <a:off x="6324600" y="2590800"/>
            <a:ext cx="7239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0000005-000F-4000-8000-000000000000}"/>
              </a:ext>
            </a:extLst>
          </p:cNvPr>
          <p:cNvSpPr>
            <a:spLocks noGrp="1"/>
          </p:cNvSpPr>
          <p:nvPr/>
        </p:nvSpPr>
        <p:spPr>
          <a:xfrm>
            <a:off x="5810250" y="3524250"/>
            <a:ext cx="1752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0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20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Organizzare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0000005-0010-4000-8000-000000000000}"/>
              </a:ext>
            </a:extLst>
          </p:cNvPr>
          <p:cNvSpPr>
            <a:spLocks noGrp="1"/>
          </p:cNvSpPr>
          <p:nvPr/>
        </p:nvSpPr>
        <p:spPr>
          <a:xfrm>
            <a:off x="5638800" y="4000500"/>
            <a:ext cx="2095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35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Task, responsabilità e scadenze diventano espliciti.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00000005-0011-4000-8000-000000000000}"/>
              </a:ext>
            </a:extLst>
          </p:cNvPr>
          <p:cNvSpPr>
            <a:spLocks noGrp="1"/>
          </p:cNvSpPr>
          <p:nvPr/>
        </p:nvSpPr>
        <p:spPr>
          <a:xfrm>
            <a:off x="8991600" y="2476500"/>
            <a:ext cx="723900" cy="723900"/>
          </a:xfrm>
          <a:prstGeom prst="ellipse">
            <a:avLst/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0000005-0012-4000-8000-000000000000}"/>
              </a:ext>
            </a:extLst>
          </p:cNvPr>
          <p:cNvSpPr>
            <a:spLocks noGrp="1"/>
          </p:cNvSpPr>
          <p:nvPr/>
        </p:nvSpPr>
        <p:spPr>
          <a:xfrm>
            <a:off x="8991600" y="2590800"/>
            <a:ext cx="7239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0000005-0013-4000-8000-000000000000}"/>
              </a:ext>
            </a:extLst>
          </p:cNvPr>
          <p:cNvSpPr>
            <a:spLocks noGrp="1"/>
          </p:cNvSpPr>
          <p:nvPr/>
        </p:nvSpPr>
        <p:spPr>
          <a:xfrm>
            <a:off x="8477250" y="3524250"/>
            <a:ext cx="1752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0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202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Monitorare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0000005-0014-4000-8000-000000000000}"/>
              </a:ext>
            </a:extLst>
          </p:cNvPr>
          <p:cNvSpPr>
            <a:spLocks noGrp="1"/>
          </p:cNvSpPr>
          <p:nvPr/>
        </p:nvSpPr>
        <p:spPr>
          <a:xfrm>
            <a:off x="8305800" y="4000500"/>
            <a:ext cx="2095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350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Lo stato del progetto resta leggibile e continuo.</a:t>
            </a:r>
          </a:p>
        </p:txBody>
      </p:sp>
      <p:cxnSp>
        <p:nvCxnSpPr>
          <p:cNvPr id="52" name="Connettore 2 51"/>
          <p:cNvCxnSpPr>
            <a:stCxn id="5" idx="6"/>
            <a:endCxn id="9" idx="2"/>
          </p:cNvCxnSpPr>
          <p:nvPr/>
        </p:nvCxnSpPr>
        <p:spPr>
          <a:xfrm>
            <a:off x="1714500" y="2838450"/>
            <a:ext cx="1943100" cy="0"/>
          </a:xfrm>
          <a:prstGeom prst="straightConnector1">
            <a:avLst/>
          </a:prstGeom>
          <a:ln w="28575">
            <a:solidFill>
              <a:srgbClr val="C9D4D1"/>
            </a:solidFill>
            <a:prstDash val="solid"/>
            <a:headEnd type="triangle" w="sm" len="sm"/>
          </a:ln>
        </p:spPr>
      </p:cxnSp>
      <p:cxnSp>
        <p:nvCxnSpPr>
          <p:cNvPr id="53" name="Connettore 2 52"/>
          <p:cNvCxnSpPr>
            <a:stCxn id="9" idx="6"/>
            <a:endCxn id="13" idx="2"/>
          </p:cNvCxnSpPr>
          <p:nvPr/>
        </p:nvCxnSpPr>
        <p:spPr>
          <a:xfrm>
            <a:off x="4381500" y="2838450"/>
            <a:ext cx="1943100" cy="0"/>
          </a:xfrm>
          <a:prstGeom prst="straightConnector1">
            <a:avLst/>
          </a:prstGeom>
          <a:ln w="28575">
            <a:solidFill>
              <a:srgbClr val="C9D4D1"/>
            </a:solidFill>
            <a:prstDash val="solid"/>
            <a:headEnd type="triangle" w="sm" len="sm"/>
          </a:ln>
        </p:spPr>
      </p:cxnSp>
      <p:cxnSp>
        <p:nvCxnSpPr>
          <p:cNvPr id="54" name="Connettore 2 53"/>
          <p:cNvCxnSpPr>
            <a:stCxn id="13" idx="6"/>
            <a:endCxn id="17" idx="2"/>
          </p:cNvCxnSpPr>
          <p:nvPr/>
        </p:nvCxnSpPr>
        <p:spPr>
          <a:xfrm>
            <a:off x="7048500" y="2838450"/>
            <a:ext cx="1943100" cy="0"/>
          </a:xfrm>
          <a:prstGeom prst="straightConnector1">
            <a:avLst/>
          </a:prstGeom>
          <a:ln w="28575">
            <a:solidFill>
              <a:srgbClr val="C9D4D1"/>
            </a:solidFill>
            <a:prstDash val="solid"/>
            <a:headEnd type="triangle" w="sm" len="sm"/>
          </a:ln>
        </p:spPr>
      </p:cxnSp>
      <p:sp>
        <p:nvSpPr>
          <p:cNvPr id="24" name="Connettore diritto 23">
            <a:extLst>
              <a:ext uri="{FF2B5EF4-FFF2-40B4-BE49-F238E27FC236}">
                <a16:creationId xmlns:a16="http://schemas.microsoft.com/office/drawing/2014/main" id="{00000005-001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29590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0000005-001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467350"/>
            <a:ext cx="1981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Suite cloud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0000005-001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7531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E2A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A2B"/>
                </a:solidFill>
                <a:latin typeface="Aptos"/>
                <a:ea typeface="Aptos"/>
                <a:cs typeface="Aptos"/>
              </a:rPr>
              <a:t>Microsoft 365 · Google Workspace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00000005-0018-4000-8000-000000000000}"/>
              </a:ext>
            </a:extLst>
          </p:cNvPr>
          <p:cNvSpPr>
            <a:spLocks noGrp="1"/>
          </p:cNvSpPr>
          <p:nvPr/>
        </p:nvSpPr>
        <p:spPr>
          <a:xfrm>
            <a:off x="6572250" y="54673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F2A65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2A65A"/>
                </a:solidFill>
                <a:latin typeface="Aptos"/>
                <a:ea typeface="Aptos"/>
                <a:cs typeface="Aptos"/>
              </a:rPr>
              <a:t>Project management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00000005-0019-4000-8000-000000000000}"/>
              </a:ext>
            </a:extLst>
          </p:cNvPr>
          <p:cNvSpPr>
            <a:spLocks noGrp="1"/>
          </p:cNvSpPr>
          <p:nvPr/>
        </p:nvSpPr>
        <p:spPr>
          <a:xfrm>
            <a:off x="6572250" y="575310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E2A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A2B"/>
                </a:solidFill>
                <a:latin typeface="Aptos"/>
                <a:ea typeface="Aptos"/>
                <a:cs typeface="Aptos"/>
              </a:rPr>
              <a:t>Asana · Trello · Monday</a:t>
            </a:r>
          </a:p>
        </p:txBody>
      </p:sp>
      <p:sp>
        <p:nvSpPr>
          <p:cNvPr id="29" name="Connettore diritto 28">
            <a:extLst>
              <a:ext uri="{FF2B5EF4-FFF2-40B4-BE49-F238E27FC236}">
                <a16:creationId xmlns:a16="http://schemas.microsoft.com/office/drawing/2014/main" id="{00000005-001A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00000005-001B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9906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Fonti: comark.it · pipeline.it · bellastoria.gruppoacinque.it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00000005-001C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8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0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tangolo 36">
            <a:extLst>
              <a:ext uri="{FF2B5EF4-FFF2-40B4-BE49-F238E27FC236}">
                <a16:creationId xmlns:a16="http://schemas.microsoft.com/office/drawing/2014/main" id="{00000006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04 · SICUREZZA E ACCESSO REMOTO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000006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89275" lnSpcReduction="20000"/>
          </a:bodyPr>
          <a:lstStyle/>
          <a:p>
            <a:pPr algn="l">
              <a:def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L’accesso remoto deve essere sicuro per impostazione predefinita</a:t>
            </a:r>
          </a:p>
        </p:txBody>
      </p:sp>
      <p:sp>
        <p:nvSpPr>
          <p:cNvPr id="3" name="Connettore diritto 2">
            <a:extLst>
              <a:ext uri="{FF2B5EF4-FFF2-40B4-BE49-F238E27FC236}">
                <a16:creationId xmlns:a16="http://schemas.microsoft.com/office/drawing/2014/main" id="{00000006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0000006-0004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0000006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019300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050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DAL DISPOSITIVO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0000006-0006-4000-8000-000000000000}"/>
              </a:ext>
            </a:extLst>
          </p:cNvPr>
          <p:cNvSpPr>
            <a:spLocks noGrp="1"/>
          </p:cNvSpPr>
          <p:nvPr/>
        </p:nvSpPr>
        <p:spPr>
          <a:xfrm>
            <a:off x="8858250" y="2019300"/>
            <a:ext cx="2724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050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ALLA RETE E AI DOCUMENTI</a:t>
            </a:r>
          </a:p>
        </p:txBody>
      </p:sp>
      <p:sp>
        <p:nvSpPr>
          <p:cNvPr id="7" name="Connettore diritto 6">
            <a:extLst>
              <a:ext uri="{FF2B5EF4-FFF2-40B4-BE49-F238E27FC236}">
                <a16:creationId xmlns:a16="http://schemas.microsoft.com/office/drawing/2014/main" id="{00000006-0007-4000-8000-000000000000}"/>
              </a:ext>
            </a:extLst>
          </p:cNvPr>
          <p:cNvSpPr>
            <a:spLocks noGrp="1"/>
          </p:cNvSpPr>
          <p:nvPr/>
        </p:nvSpPr>
        <p:spPr>
          <a:xfrm>
            <a:off x="1085850" y="3105150"/>
            <a:ext cx="10001250" cy="0"/>
          </a:xfrm>
          <a:prstGeom prst="line">
            <a:avLst/>
          </a:prstGeom>
          <a:noFill/>
          <a:ln w="38100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Connettore diritto 7">
            <a:extLst>
              <a:ext uri="{FF2B5EF4-FFF2-40B4-BE49-F238E27FC236}">
                <a16:creationId xmlns:a16="http://schemas.microsoft.com/office/drawing/2014/main" id="{00000006-0008-4000-8000-000000000000}"/>
              </a:ext>
            </a:extLst>
          </p:cNvPr>
          <p:cNvSpPr>
            <a:spLocks noGrp="1"/>
          </p:cNvSpPr>
          <p:nvPr/>
        </p:nvSpPr>
        <p:spPr>
          <a:xfrm>
            <a:off x="1085850" y="2476500"/>
            <a:ext cx="0" cy="1847850"/>
          </a:xfrm>
          <a:prstGeom prst="line">
            <a:avLst/>
          </a:prstGeom>
          <a:noFill/>
          <a:ln w="47625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00000006-0009-4000-8000-000000000000}"/>
              </a:ext>
            </a:extLst>
          </p:cNvPr>
          <p:cNvSpPr>
            <a:spLocks noGrp="1"/>
          </p:cNvSpPr>
          <p:nvPr/>
        </p:nvSpPr>
        <p:spPr>
          <a:xfrm>
            <a:off x="923925" y="2943225"/>
            <a:ext cx="323850" cy="323850"/>
          </a:xfrm>
          <a:prstGeom prst="ellipse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0000006-000A-4000-8000-000000000000}"/>
              </a:ext>
            </a:extLst>
          </p:cNvPr>
          <p:cNvSpPr>
            <a:spLocks noGrp="1"/>
          </p:cNvSpPr>
          <p:nvPr/>
        </p:nvSpPr>
        <p:spPr>
          <a:xfrm>
            <a:off x="590550" y="4514850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0000006-000B-4000-8000-000000000000}"/>
              </a:ext>
            </a:extLst>
          </p:cNvPr>
          <p:cNvSpPr>
            <a:spLocks noGrp="1"/>
          </p:cNvSpPr>
          <p:nvPr/>
        </p:nvSpPr>
        <p:spPr>
          <a:xfrm>
            <a:off x="266700" y="4857750"/>
            <a:ext cx="1638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Endpoint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0000006-000C-4000-8000-000000000000}"/>
              </a:ext>
            </a:extLst>
          </p:cNvPr>
          <p:cNvSpPr>
            <a:spLocks noGrp="1"/>
          </p:cNvSpPr>
          <p:nvPr/>
        </p:nvSpPr>
        <p:spPr>
          <a:xfrm>
            <a:off x="209550" y="5257800"/>
            <a:ext cx="1752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Firewall e antivirus avanzati</a:t>
            </a:r>
          </a:p>
        </p:txBody>
      </p:sp>
      <p:sp>
        <p:nvSpPr>
          <p:cNvPr id="13" name="Connettore diritto 12">
            <a:extLst>
              <a:ext uri="{FF2B5EF4-FFF2-40B4-BE49-F238E27FC236}">
                <a16:creationId xmlns:a16="http://schemas.microsoft.com/office/drawing/2014/main" id="{00000006-000D-4000-8000-000000000000}"/>
              </a:ext>
            </a:extLst>
          </p:cNvPr>
          <p:cNvSpPr>
            <a:spLocks noGrp="1"/>
          </p:cNvSpPr>
          <p:nvPr/>
        </p:nvSpPr>
        <p:spPr>
          <a:xfrm>
            <a:off x="3562350" y="2476500"/>
            <a:ext cx="0" cy="1847850"/>
          </a:xfrm>
          <a:prstGeom prst="line">
            <a:avLst/>
          </a:prstGeom>
          <a:noFill/>
          <a:ln w="47625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0000006-000E-4000-8000-000000000000}"/>
              </a:ext>
            </a:extLst>
          </p:cNvPr>
          <p:cNvSpPr>
            <a:spLocks noGrp="1"/>
          </p:cNvSpPr>
          <p:nvPr/>
        </p:nvSpPr>
        <p:spPr>
          <a:xfrm>
            <a:off x="3400425" y="2943225"/>
            <a:ext cx="323850" cy="323850"/>
          </a:xfrm>
          <a:prstGeom prst="ellipse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0000006-000F-4000-8000-000000000000}"/>
              </a:ext>
            </a:extLst>
          </p:cNvPr>
          <p:cNvSpPr>
            <a:spLocks noGrp="1"/>
          </p:cNvSpPr>
          <p:nvPr/>
        </p:nvSpPr>
        <p:spPr>
          <a:xfrm>
            <a:off x="3067050" y="4514850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0000006-0010-4000-8000-000000000000}"/>
              </a:ext>
            </a:extLst>
          </p:cNvPr>
          <p:cNvSpPr>
            <a:spLocks noGrp="1"/>
          </p:cNvSpPr>
          <p:nvPr/>
        </p:nvSpPr>
        <p:spPr>
          <a:xfrm>
            <a:off x="2743200" y="4857750"/>
            <a:ext cx="1638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Identità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0000006-0011-4000-8000-000000000000}"/>
              </a:ext>
            </a:extLst>
          </p:cNvPr>
          <p:cNvSpPr>
            <a:spLocks noGrp="1"/>
          </p:cNvSpPr>
          <p:nvPr/>
        </p:nvSpPr>
        <p:spPr>
          <a:xfrm>
            <a:off x="2686050" y="5257800"/>
            <a:ext cx="1752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Autenticazione a due fattori</a:t>
            </a:r>
          </a:p>
        </p:txBody>
      </p:sp>
      <p:sp>
        <p:nvSpPr>
          <p:cNvPr id="18" name="Connettore diritto 17">
            <a:extLst>
              <a:ext uri="{FF2B5EF4-FFF2-40B4-BE49-F238E27FC236}">
                <a16:creationId xmlns:a16="http://schemas.microsoft.com/office/drawing/2014/main" id="{00000006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038850" y="2476500"/>
            <a:ext cx="0" cy="1847850"/>
          </a:xfrm>
          <a:prstGeom prst="line">
            <a:avLst/>
          </a:prstGeom>
          <a:noFill/>
          <a:ln w="47625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00000006-0013-4000-8000-000000000000}"/>
              </a:ext>
            </a:extLst>
          </p:cNvPr>
          <p:cNvSpPr>
            <a:spLocks noGrp="1"/>
          </p:cNvSpPr>
          <p:nvPr/>
        </p:nvSpPr>
        <p:spPr>
          <a:xfrm>
            <a:off x="5876925" y="2943225"/>
            <a:ext cx="323850" cy="323850"/>
          </a:xfrm>
          <a:prstGeom prst="ellipse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0000006-0014-4000-8000-000000000000}"/>
              </a:ext>
            </a:extLst>
          </p:cNvPr>
          <p:cNvSpPr>
            <a:spLocks noGrp="1"/>
          </p:cNvSpPr>
          <p:nvPr/>
        </p:nvSpPr>
        <p:spPr>
          <a:xfrm>
            <a:off x="5543550" y="4514850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000006-0015-4000-8000-000000000000}"/>
              </a:ext>
            </a:extLst>
          </p:cNvPr>
          <p:cNvSpPr>
            <a:spLocks noGrp="1"/>
          </p:cNvSpPr>
          <p:nvPr/>
        </p:nvSpPr>
        <p:spPr>
          <a:xfrm>
            <a:off x="5219700" y="4857750"/>
            <a:ext cx="1638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Tunnel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0000006-0016-4000-8000-000000000000}"/>
              </a:ext>
            </a:extLst>
          </p:cNvPr>
          <p:cNvSpPr>
            <a:spLocks noGrp="1"/>
          </p:cNvSpPr>
          <p:nvPr/>
        </p:nvSpPr>
        <p:spPr>
          <a:xfrm>
            <a:off x="5162550" y="5257800"/>
            <a:ext cx="1752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VPN con canale cifrato</a:t>
            </a:r>
          </a:p>
        </p:txBody>
      </p:sp>
      <p:sp>
        <p:nvSpPr>
          <p:cNvPr id="23" name="Connettore diritto 22">
            <a:extLst>
              <a:ext uri="{FF2B5EF4-FFF2-40B4-BE49-F238E27FC236}">
                <a16:creationId xmlns:a16="http://schemas.microsoft.com/office/drawing/2014/main" id="{00000006-0017-4000-8000-000000000000}"/>
              </a:ext>
            </a:extLst>
          </p:cNvPr>
          <p:cNvSpPr>
            <a:spLocks noGrp="1"/>
          </p:cNvSpPr>
          <p:nvPr/>
        </p:nvSpPr>
        <p:spPr>
          <a:xfrm>
            <a:off x="8515350" y="2476500"/>
            <a:ext cx="0" cy="1847850"/>
          </a:xfrm>
          <a:prstGeom prst="line">
            <a:avLst/>
          </a:prstGeom>
          <a:noFill/>
          <a:ln w="47625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00000006-0018-4000-8000-000000000000}"/>
              </a:ext>
            </a:extLst>
          </p:cNvPr>
          <p:cNvSpPr>
            <a:spLocks noGrp="1"/>
          </p:cNvSpPr>
          <p:nvPr/>
        </p:nvSpPr>
        <p:spPr>
          <a:xfrm>
            <a:off x="8353425" y="2943225"/>
            <a:ext cx="323850" cy="323850"/>
          </a:xfrm>
          <a:prstGeom prst="ellipse">
            <a:avLst/>
          </a:prstGeom>
          <a:solidFill>
            <a:srgbClr val="0F8B8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0000006-0019-4000-8000-000000000000}"/>
              </a:ext>
            </a:extLst>
          </p:cNvPr>
          <p:cNvSpPr>
            <a:spLocks noGrp="1"/>
          </p:cNvSpPr>
          <p:nvPr/>
        </p:nvSpPr>
        <p:spPr>
          <a:xfrm>
            <a:off x="8020050" y="4514850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0000006-001A-4000-8000-000000000000}"/>
              </a:ext>
            </a:extLst>
          </p:cNvPr>
          <p:cNvSpPr>
            <a:spLocks noGrp="1"/>
          </p:cNvSpPr>
          <p:nvPr/>
        </p:nvSpPr>
        <p:spPr>
          <a:xfrm>
            <a:off x="7696200" y="4857750"/>
            <a:ext cx="1638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Accesso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00000006-001B-4000-8000-000000000000}"/>
              </a:ext>
            </a:extLst>
          </p:cNvPr>
          <p:cNvSpPr>
            <a:spLocks noGrp="1"/>
          </p:cNvSpPr>
          <p:nvPr/>
        </p:nvSpPr>
        <p:spPr>
          <a:xfrm>
            <a:off x="7639050" y="5257800"/>
            <a:ext cx="1752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Rete e dati autorizzati</a:t>
            </a:r>
          </a:p>
        </p:txBody>
      </p:sp>
      <p:sp>
        <p:nvSpPr>
          <p:cNvPr id="28" name="Connettore diritto 27">
            <a:extLst>
              <a:ext uri="{FF2B5EF4-FFF2-40B4-BE49-F238E27FC236}">
                <a16:creationId xmlns:a16="http://schemas.microsoft.com/office/drawing/2014/main" id="{00000006-001C-4000-8000-000000000000}"/>
              </a:ext>
            </a:extLst>
          </p:cNvPr>
          <p:cNvSpPr>
            <a:spLocks noGrp="1"/>
          </p:cNvSpPr>
          <p:nvPr/>
        </p:nvSpPr>
        <p:spPr>
          <a:xfrm>
            <a:off x="10991850" y="2476500"/>
            <a:ext cx="0" cy="1847850"/>
          </a:xfrm>
          <a:prstGeom prst="line">
            <a:avLst/>
          </a:prstGeom>
          <a:noFill/>
          <a:ln w="47625">
            <a:solidFill>
              <a:srgbClr val="F2A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00000006-001D-4000-8000-000000000000}"/>
              </a:ext>
            </a:extLst>
          </p:cNvPr>
          <p:cNvSpPr>
            <a:spLocks noGrp="1"/>
          </p:cNvSpPr>
          <p:nvPr/>
        </p:nvSpPr>
        <p:spPr>
          <a:xfrm>
            <a:off x="10829925" y="2943225"/>
            <a:ext cx="323850" cy="323850"/>
          </a:xfrm>
          <a:prstGeom prst="ellipse">
            <a:avLst/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00000006-001E-4000-8000-000000000000}"/>
              </a:ext>
            </a:extLst>
          </p:cNvPr>
          <p:cNvSpPr>
            <a:spLocks noGrp="1"/>
          </p:cNvSpPr>
          <p:nvPr/>
        </p:nvSpPr>
        <p:spPr>
          <a:xfrm>
            <a:off x="10496550" y="4514850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F2A65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2A65A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00000006-001F-4000-8000-000000000000}"/>
              </a:ext>
            </a:extLst>
          </p:cNvPr>
          <p:cNvSpPr>
            <a:spLocks noGrp="1"/>
          </p:cNvSpPr>
          <p:nvPr/>
        </p:nvSpPr>
        <p:spPr>
          <a:xfrm>
            <a:off x="10172700" y="4857750"/>
            <a:ext cx="1638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Firma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00000006-0020-4000-8000-000000000000}"/>
              </a:ext>
            </a:extLst>
          </p:cNvPr>
          <p:cNvSpPr>
            <a:spLocks noGrp="1"/>
          </p:cNvSpPr>
          <p:nvPr/>
        </p:nvSpPr>
        <p:spPr>
          <a:xfrm>
            <a:off x="10115550" y="5257800"/>
            <a:ext cx="1752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Documenti con valore legale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00000006-002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5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Difesa multilivello: ogni controllo riduce il rischio prima del passaggio successivo.</a:t>
            </a:r>
          </a:p>
        </p:txBody>
      </p:sp>
      <p:sp>
        <p:nvSpPr>
          <p:cNvPr id="34" name="Connettore diritto 33">
            <a:extLst>
              <a:ext uri="{FF2B5EF4-FFF2-40B4-BE49-F238E27FC236}">
                <a16:creationId xmlns:a16="http://schemas.microsoft.com/office/drawing/2014/main" id="{00000006-002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00000006-002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9906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Fonti: bitrix24.it · bellastoria.gruppoacinque.it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00000006-0024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8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00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00000007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05 · COMPETENZE DIGITALI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000007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89275"/>
          </a:bodyPr>
          <a:lstStyle/>
          <a:p>
            <a:pPr algn="l">
              <a:def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Le competenze trasformano la tecnologia in risultati sostenibili</a:t>
            </a:r>
          </a:p>
        </p:txBody>
      </p:sp>
      <p:sp>
        <p:nvSpPr>
          <p:cNvPr id="3" name="Connettore diritto 2">
            <a:extLst>
              <a:ext uri="{FF2B5EF4-FFF2-40B4-BE49-F238E27FC236}">
                <a16:creationId xmlns:a16="http://schemas.microsoft.com/office/drawing/2014/main" id="{00000007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0000007-0004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0000007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981200"/>
            <a:ext cx="109728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7222" lnSpcReduction="10000"/>
          </a:bodyPr>
          <a:lstStyle/>
          <a:p>
            <a:pPr algn="ctr">
              <a:defRPr sz="31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La tecnologia abilita.</a:t>
            </a:r>
          </a:p>
          <a:p>
            <a:pPr algn="ctr">
              <a:defRPr sz="31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I comportamenti fanno funzionare il sistema.</a:t>
            </a:r>
          </a:p>
        </p:txBody>
      </p:sp>
      <p:sp>
        <p:nvSpPr>
          <p:cNvPr id="6" name="Connettore diritto 5">
            <a:extLst>
              <a:ext uri="{FF2B5EF4-FFF2-40B4-BE49-F238E27FC236}">
                <a16:creationId xmlns:a16="http://schemas.microsoft.com/office/drawing/2014/main" id="{00000007-0006-4000-8000-000000000000}"/>
              </a:ext>
            </a:extLst>
          </p:cNvPr>
          <p:cNvSpPr>
            <a:spLocks noGrp="1"/>
          </p:cNvSpPr>
          <p:nvPr/>
        </p:nvSpPr>
        <p:spPr>
          <a:xfrm>
            <a:off x="2705100" y="3086100"/>
            <a:ext cx="6781800" cy="0"/>
          </a:xfrm>
          <a:prstGeom prst="line">
            <a:avLst/>
          </a:prstGeom>
          <a:noFill/>
          <a:ln w="57150">
            <a:solidFill>
              <a:srgbClr val="F2A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0000007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4671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HARD SKILLS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0000007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829050"/>
            <a:ext cx="4381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Strumenti cloud</a:t>
            </a:r>
          </a:p>
          <a:p>
            <a:pPr algn="l">
              <a:def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Sicurezza digitale</a:t>
            </a:r>
          </a:p>
          <a:p>
            <a:pPr algn="l">
              <a:def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Firma e flussi documentali</a:t>
            </a:r>
          </a:p>
        </p:txBody>
      </p:sp>
      <p:sp>
        <p:nvSpPr>
          <p:cNvPr id="9" name="Connettore diritto 8">
            <a:extLst>
              <a:ext uri="{FF2B5EF4-FFF2-40B4-BE49-F238E27FC236}">
                <a16:creationId xmlns:a16="http://schemas.microsoft.com/office/drawing/2014/main" id="{00000007-0009-4000-8000-000000000000}"/>
              </a:ext>
            </a:extLst>
          </p:cNvPr>
          <p:cNvSpPr>
            <a:spLocks noGrp="1"/>
          </p:cNvSpPr>
          <p:nvPr/>
        </p:nvSpPr>
        <p:spPr>
          <a:xfrm>
            <a:off x="5657850" y="3390900"/>
            <a:ext cx="0" cy="144780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0000007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248400" y="34671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F2A65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2A65A"/>
                </a:solidFill>
                <a:latin typeface="Aptos"/>
                <a:ea typeface="Aptos"/>
                <a:cs typeface="Aptos"/>
              </a:rPr>
              <a:t>SOFT SKILLS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0000007-000B-4000-8000-000000000000}"/>
              </a:ext>
            </a:extLst>
          </p:cNvPr>
          <p:cNvSpPr>
            <a:spLocks noGrp="1"/>
          </p:cNvSpPr>
          <p:nvPr/>
        </p:nvSpPr>
        <p:spPr>
          <a:xfrm>
            <a:off x="6248400" y="3829050"/>
            <a:ext cx="4762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Autonomia</a:t>
            </a:r>
          </a:p>
          <a:p>
            <a:pPr algn="l">
              <a:def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Gestione del tempo</a:t>
            </a:r>
          </a:p>
          <a:p>
            <a:pPr algn="l">
              <a:def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0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Orientamento agli obiettivi</a:t>
            </a:r>
          </a:p>
        </p:txBody>
      </p:sp>
      <p:sp>
        <p:nvSpPr>
          <p:cNvPr id="12" name="Connettore diritto 11">
            <a:extLst>
              <a:ext uri="{FF2B5EF4-FFF2-40B4-BE49-F238E27FC236}">
                <a16:creationId xmlns:a16="http://schemas.microsoft.com/office/drawing/2014/main" id="{00000007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04825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0000007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2959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000007-000E-4000-8000-000000000000}"/>
              </a:ext>
            </a:extLst>
          </p:cNvPr>
          <p:cNvSpPr>
            <a:spLocks noGrp="1"/>
          </p:cNvSpPr>
          <p:nvPr/>
        </p:nvSpPr>
        <p:spPr>
          <a:xfrm>
            <a:off x="1162050" y="5257800"/>
            <a:ext cx="2724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Obiettivi chiari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0000007-000F-4000-8000-000000000000}"/>
              </a:ext>
            </a:extLst>
          </p:cNvPr>
          <p:cNvSpPr>
            <a:spLocks noGrp="1"/>
          </p:cNvSpPr>
          <p:nvPr/>
        </p:nvSpPr>
        <p:spPr>
          <a:xfrm>
            <a:off x="1162050" y="5600700"/>
            <a:ext cx="2724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Valutare il risultato, non le ore online.</a:t>
            </a:r>
          </a:p>
        </p:txBody>
      </p:sp>
      <p:sp>
        <p:nvSpPr>
          <p:cNvPr id="16" name="Connettore diritto 15">
            <a:extLst>
              <a:ext uri="{FF2B5EF4-FFF2-40B4-BE49-F238E27FC236}">
                <a16:creationId xmlns:a16="http://schemas.microsoft.com/office/drawing/2014/main" id="{00000007-0010-4000-8000-000000000000}"/>
              </a:ext>
            </a:extLst>
          </p:cNvPr>
          <p:cNvSpPr>
            <a:spLocks noGrp="1"/>
          </p:cNvSpPr>
          <p:nvPr/>
        </p:nvSpPr>
        <p:spPr>
          <a:xfrm>
            <a:off x="3943350" y="5257800"/>
            <a:ext cx="0" cy="78105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0000007-0011-4000-8000-000000000000}"/>
              </a:ext>
            </a:extLst>
          </p:cNvPr>
          <p:cNvSpPr>
            <a:spLocks noGrp="1"/>
          </p:cNvSpPr>
          <p:nvPr/>
        </p:nvSpPr>
        <p:spPr>
          <a:xfrm>
            <a:off x="4171950" y="52959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1">
                <a:solidFill>
                  <a:srgbClr val="0F8B8D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F8B8D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0000007-0012-4000-8000-000000000000}"/>
              </a:ext>
            </a:extLst>
          </p:cNvPr>
          <p:cNvSpPr>
            <a:spLocks noGrp="1"/>
          </p:cNvSpPr>
          <p:nvPr/>
        </p:nvSpPr>
        <p:spPr>
          <a:xfrm>
            <a:off x="4724400" y="5257800"/>
            <a:ext cx="2724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Ritmi condivisi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0000007-0013-4000-8000-000000000000}"/>
              </a:ext>
            </a:extLst>
          </p:cNvPr>
          <p:cNvSpPr>
            <a:spLocks noGrp="1"/>
          </p:cNvSpPr>
          <p:nvPr/>
        </p:nvSpPr>
        <p:spPr>
          <a:xfrm>
            <a:off x="4724400" y="5600700"/>
            <a:ext cx="2724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Stabilire quando collaborare e quando concentrarsi.</a:t>
            </a:r>
          </a:p>
        </p:txBody>
      </p:sp>
      <p:sp>
        <p:nvSpPr>
          <p:cNvPr id="20" name="Connettore diritto 19">
            <a:extLst>
              <a:ext uri="{FF2B5EF4-FFF2-40B4-BE49-F238E27FC236}">
                <a16:creationId xmlns:a16="http://schemas.microsoft.com/office/drawing/2014/main" id="{00000007-0014-4000-8000-000000000000}"/>
              </a:ext>
            </a:extLst>
          </p:cNvPr>
          <p:cNvSpPr>
            <a:spLocks noGrp="1"/>
          </p:cNvSpPr>
          <p:nvPr/>
        </p:nvSpPr>
        <p:spPr>
          <a:xfrm>
            <a:off x="7505700" y="5257800"/>
            <a:ext cx="0" cy="78105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000007-0015-4000-8000-000000000000}"/>
              </a:ext>
            </a:extLst>
          </p:cNvPr>
          <p:cNvSpPr>
            <a:spLocks noGrp="1"/>
          </p:cNvSpPr>
          <p:nvPr/>
        </p:nvSpPr>
        <p:spPr>
          <a:xfrm>
            <a:off x="7734300" y="52959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1">
                <a:solidFill>
                  <a:srgbClr val="F2A65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2A65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0000007-0016-4000-8000-000000000000}"/>
              </a:ext>
            </a:extLst>
          </p:cNvPr>
          <p:cNvSpPr>
            <a:spLocks noGrp="1"/>
          </p:cNvSpPr>
          <p:nvPr/>
        </p:nvSpPr>
        <p:spPr>
          <a:xfrm>
            <a:off x="8286750" y="5257800"/>
            <a:ext cx="2724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1E2A2B"/>
                </a:solidFill>
                <a:latin typeface="Aptos Display"/>
                <a:ea typeface="Aptos Display"/>
                <a:cs typeface="Aptos Display"/>
              </a:rPr>
              <a:t>Disconnessione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00000007-0017-4000-8000-000000000000}"/>
              </a:ext>
            </a:extLst>
          </p:cNvPr>
          <p:cNvSpPr>
            <a:spLocks noGrp="1"/>
          </p:cNvSpPr>
          <p:nvPr/>
        </p:nvSpPr>
        <p:spPr>
          <a:xfrm>
            <a:off x="8286750" y="5600700"/>
            <a:ext cx="2724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Proteggere confini, recupero e sostenibilità.</a:t>
            </a:r>
          </a:p>
        </p:txBody>
      </p:sp>
      <p:sp>
        <p:nvSpPr>
          <p:cNvPr id="24" name="Connettore diritto 23">
            <a:extLst>
              <a:ext uri="{FF2B5EF4-FFF2-40B4-BE49-F238E27FC236}">
                <a16:creationId xmlns:a16="http://schemas.microsoft.com/office/drawing/2014/main" id="{00000007-001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10972800" cy="0"/>
          </a:xfrm>
          <a:prstGeom prst="line">
            <a:avLst/>
          </a:prstGeom>
          <a:noFill/>
          <a:ln w="9525">
            <a:solidFill>
              <a:srgbClr val="C9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0000007-0019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9906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825" b="0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67475"/>
                </a:solidFill>
                <a:latin typeface="Aptos"/>
                <a:ea typeface="Aptos"/>
                <a:cs typeface="Aptos"/>
              </a:rPr>
              <a:t>Fonti: omniagroup.it · comark.it · pipeline.it · Manpower Italia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0000007-001A-4000-8000-00000000000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381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825" b="1">
                <a:solidFill>
                  <a:srgbClr val="667475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67475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000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617</Words>
  <Application>Microsoft Office PowerPoint</Application>
  <PresentationFormat>Widescreen</PresentationFormat>
  <Paragraphs>144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Aptos</vt:lpstr>
      <vt:lpstr>Aptos Display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Giorgio Fornasier</dc:creator>
  <cp:lastModifiedBy>Giorgio Fornasier</cp:lastModifiedBy>
  <cp:revision>2</cp:revision>
  <dcterms:created xsi:type="dcterms:W3CDTF">2026-10-20T09:35:29Z</dcterms:created>
  <dcterms:modified xsi:type="dcterms:W3CDTF">2026-10-20T10:10:58Z</dcterms:modified>
</cp:coreProperties>
</file>